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84" r:id="rId5"/>
  </p:sldMasterIdLst>
  <p:notesMasterIdLst>
    <p:notesMasterId r:id="rId40"/>
  </p:notesMasterIdLst>
  <p:sldIdLst>
    <p:sldId id="256" r:id="rId6"/>
    <p:sldId id="259" r:id="rId7"/>
    <p:sldId id="323" r:id="rId8"/>
    <p:sldId id="598" r:id="rId9"/>
    <p:sldId id="3544" r:id="rId10"/>
    <p:sldId id="2145708204" r:id="rId11"/>
    <p:sldId id="263" r:id="rId12"/>
    <p:sldId id="2145708222" r:id="rId13"/>
    <p:sldId id="264" r:id="rId14"/>
    <p:sldId id="532" r:id="rId15"/>
    <p:sldId id="2145708206" r:id="rId16"/>
    <p:sldId id="2145708207" r:id="rId17"/>
    <p:sldId id="324" r:id="rId18"/>
    <p:sldId id="3610" r:id="rId19"/>
    <p:sldId id="2145708214" r:id="rId20"/>
    <p:sldId id="3495" r:id="rId21"/>
    <p:sldId id="3501" r:id="rId22"/>
    <p:sldId id="2145708220" r:id="rId23"/>
    <p:sldId id="281" r:id="rId24"/>
    <p:sldId id="2145708215" r:id="rId25"/>
    <p:sldId id="2145708216" r:id="rId26"/>
    <p:sldId id="1972" r:id="rId27"/>
    <p:sldId id="2145708208" r:id="rId28"/>
    <p:sldId id="2145708199" r:id="rId29"/>
    <p:sldId id="325" r:id="rId30"/>
    <p:sldId id="2145708209" r:id="rId31"/>
    <p:sldId id="604" r:id="rId32"/>
    <p:sldId id="2145708201" r:id="rId33"/>
    <p:sldId id="2145708221" r:id="rId34"/>
    <p:sldId id="284" r:id="rId35"/>
    <p:sldId id="2145708219" r:id="rId36"/>
    <p:sldId id="268" r:id="rId37"/>
    <p:sldId id="269" r:id="rId38"/>
    <p:sldId id="3459" r:id="rId39"/>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4B91A6-3797-4EB3-ADB7-0B0AAC8B00B0}" v="115" dt="2023-05-01T16:09:09.1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94724" autoAdjust="0"/>
  </p:normalViewPr>
  <p:slideViewPr>
    <p:cSldViewPr snapToGrid="0" snapToObjects="1">
      <p:cViewPr varScale="1">
        <p:scale>
          <a:sx n="129" d="100"/>
          <a:sy n="129" d="100"/>
        </p:scale>
        <p:origin x="1134" y="114"/>
      </p:cViewPr>
      <p:guideLst/>
    </p:cSldViewPr>
  </p:slideViewPr>
  <p:notesTextViewPr>
    <p:cViewPr>
      <p:scale>
        <a:sx n="1" d="1"/>
        <a:sy n="1" d="1"/>
      </p:scale>
      <p:origin x="0" y="0"/>
    </p:cViewPr>
  </p:notesTextViewPr>
  <p:sorterViewPr>
    <p:cViewPr>
      <p:scale>
        <a:sx n="100" d="100"/>
        <a:sy n="100" d="100"/>
      </p:scale>
      <p:origin x="0" y="-20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76945D-8718-964F-94BE-5C93BD6376CA}" type="datetimeFigureOut">
              <a:rPr lang="en-US" smtClean="0"/>
              <a:t>5/12/2023</a:t>
            </a:fld>
            <a:endParaRPr lang="en-US" dirty="0"/>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BE769E-F6AD-C44B-A03E-167DC459EC40}" type="slidenum">
              <a:rPr lang="en-US" smtClean="0"/>
              <a:t>‹#›</a:t>
            </a:fld>
            <a:endParaRPr lang="en-US" dirty="0"/>
          </a:p>
        </p:txBody>
      </p:sp>
    </p:spTree>
    <p:extLst>
      <p:ext uri="{BB962C8B-B14F-4D97-AF65-F5344CB8AC3E}">
        <p14:creationId xmlns:p14="http://schemas.microsoft.com/office/powerpoint/2010/main" val="85979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259">
              <a:spcBef>
                <a:spcPct val="30000"/>
              </a:spcBef>
              <a:defRPr sz="1200">
                <a:solidFill>
                  <a:schemeClr val="tx1"/>
                </a:solidFill>
                <a:latin typeface="Arial" panose="020B0604020202020204" pitchFamily="34" charset="0"/>
                <a:ea typeface="MS PGothic" panose="020B0600070205080204" pitchFamily="34" charset="-128"/>
              </a:defRPr>
            </a:lvl1pPr>
            <a:lvl2pPr marL="771407" indent="-296695" defTabSz="964259">
              <a:spcBef>
                <a:spcPct val="30000"/>
              </a:spcBef>
              <a:defRPr sz="1200">
                <a:solidFill>
                  <a:schemeClr val="tx1"/>
                </a:solidFill>
                <a:latin typeface="Arial" panose="020B0604020202020204" pitchFamily="34" charset="0"/>
                <a:ea typeface="MS PGothic" panose="020B0600070205080204" pitchFamily="34" charset="-128"/>
              </a:defRPr>
            </a:lvl2pPr>
            <a:lvl3pPr marL="1186781" indent="-237356" defTabSz="964259">
              <a:spcBef>
                <a:spcPct val="30000"/>
              </a:spcBef>
              <a:defRPr sz="1200">
                <a:solidFill>
                  <a:schemeClr val="tx1"/>
                </a:solidFill>
                <a:latin typeface="Arial" panose="020B0604020202020204" pitchFamily="34" charset="0"/>
                <a:ea typeface="MS PGothic" panose="020B0600070205080204" pitchFamily="34" charset="-128"/>
              </a:defRPr>
            </a:lvl3pPr>
            <a:lvl4pPr marL="1661493" indent="-237356" defTabSz="964259">
              <a:spcBef>
                <a:spcPct val="30000"/>
              </a:spcBef>
              <a:defRPr sz="1200">
                <a:solidFill>
                  <a:schemeClr val="tx1"/>
                </a:solidFill>
                <a:latin typeface="Arial" panose="020B0604020202020204" pitchFamily="34" charset="0"/>
                <a:ea typeface="MS PGothic" panose="020B0600070205080204" pitchFamily="34" charset="-128"/>
              </a:defRPr>
            </a:lvl4pPr>
            <a:lvl5pPr marL="2136206" indent="-237356" defTabSz="964259">
              <a:spcBef>
                <a:spcPct val="30000"/>
              </a:spcBef>
              <a:defRPr sz="1200">
                <a:solidFill>
                  <a:schemeClr val="tx1"/>
                </a:solidFill>
                <a:latin typeface="Arial" panose="020B0604020202020204" pitchFamily="34" charset="0"/>
                <a:ea typeface="MS PGothic" panose="020B0600070205080204" pitchFamily="34" charset="-128"/>
              </a:defRPr>
            </a:lvl5pPr>
            <a:lvl6pPr marL="2610917" indent="-237356" defTabSz="96425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85631" indent="-237356" defTabSz="96425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560343" indent="-237356" defTabSz="96425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4035056" indent="-237356" defTabSz="96425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677A4E7-F34C-4003-8D9E-60CEF058F8B6}" type="slidenum">
              <a:rPr lang="en-US" altLang="en-US" smtClean="0"/>
              <a:pPr>
                <a:spcBef>
                  <a:spcPct val="0"/>
                </a:spcBef>
              </a:pPr>
              <a:t>3</a:t>
            </a:fld>
            <a:endParaRPr lang="en-US" altLang="en-US" dirty="0"/>
          </a:p>
        </p:txBody>
      </p:sp>
      <p:sp>
        <p:nvSpPr>
          <p:cNvPr id="3075" name="Rectangle 2"/>
          <p:cNvSpPr>
            <a:spLocks noGrp="1" noRot="1" noChangeAspect="1" noChangeArrowheads="1" noTextEdit="1"/>
          </p:cNvSpPr>
          <p:nvPr>
            <p:ph type="sldImg"/>
          </p:nvPr>
        </p:nvSpPr>
        <p:spPr>
          <a:ln/>
        </p:spPr>
      </p:sp>
      <p:sp>
        <p:nvSpPr>
          <p:cNvPr id="3076" name="Rectangle 3"/>
          <p:cNvSpPr>
            <a:spLocks noGrp="1" noChangeArrowheads="1"/>
          </p:cNvSpPr>
          <p:nvPr>
            <p:ph type="body" idx="1"/>
          </p:nvPr>
        </p:nvSpPr>
        <p:spPr>
          <a:xfrm>
            <a:off x="1243827" y="3442362"/>
            <a:ext cx="6841032" cy="32604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553049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2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10</a:t>
            </a:fld>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4776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69E55624-DA7B-4674-9DD3-E567626D27CF}" type="slidenum">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11</a:t>
            </a:fld>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530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p69: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7" name="Google Shape;1307;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08" name="Google Shape;1308;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EE3EA-3B2F-DC4F-BC96-86F81BB2CA5C}" type="slidenum">
              <a:rPr lang="en-US" smtClean="0"/>
              <a:t>14</a:t>
            </a:fld>
            <a:endParaRPr lang="en-US" dirty="0"/>
          </a:p>
        </p:txBody>
      </p:sp>
    </p:spTree>
    <p:extLst>
      <p:ext uri="{BB962C8B-B14F-4D97-AF65-F5344CB8AC3E}">
        <p14:creationId xmlns:p14="http://schemas.microsoft.com/office/powerpoint/2010/main" val="1256665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 look at exactly what our program offers to small businesses like yours—or what we call the “phases” of the NASA SBIR/STTR program.</a:t>
            </a:r>
          </a:p>
          <a:p>
            <a:pPr marL="342900" marR="0" lvl="0" indent="-342900">
              <a:spcBef>
                <a:spcPts val="0"/>
              </a:spcBef>
              <a:spcAft>
                <a:spcPts val="0"/>
              </a:spcAft>
              <a:buFont typeface="Symbol" panose="05050102010706020507" pitchFamily="18" charset="2"/>
              <a:buChar char=""/>
            </a:pPr>
            <a:r>
              <a:rPr lang="en-US" sz="1200" kern="1200" dirty="0">
                <a:solidFill>
                  <a:schemeClr val="tx1"/>
                </a:solidFill>
                <a:effectLst/>
                <a:latin typeface="Arial" charset="0"/>
                <a:ea typeface="+mn-ea"/>
                <a:cs typeface="+mn-cs"/>
              </a:rPr>
              <a:t>We find and fund our small businesses through “Phases”, as shown on the screen right now. I won’t go over every detail of each one, but at a high level:</a:t>
            </a:r>
          </a:p>
          <a:p>
            <a:pPr marL="800100" marR="0" lvl="1" indent="-342900">
              <a:spcBef>
                <a:spcPts val="0"/>
              </a:spcBef>
              <a:spcAft>
                <a:spcPts val="0"/>
              </a:spcAft>
              <a:buFont typeface="Symbol" panose="05050102010706020507" pitchFamily="18" charset="2"/>
              <a:buChar char=""/>
            </a:pPr>
            <a:r>
              <a:rPr lang="en-US" sz="1200" b="1" kern="1200" dirty="0">
                <a:solidFill>
                  <a:schemeClr val="tx1"/>
                </a:solidFill>
                <a:effectLst/>
                <a:latin typeface="Arial" charset="0"/>
                <a:ea typeface="+mn-ea"/>
                <a:cs typeface="+mn-cs"/>
              </a:rPr>
              <a:t>Phase I</a:t>
            </a:r>
            <a:r>
              <a:rPr lang="en-US" sz="1200" kern="1200" dirty="0">
                <a:solidFill>
                  <a:schemeClr val="tx1"/>
                </a:solidFill>
                <a:effectLst/>
                <a:latin typeface="Arial" charset="0"/>
                <a:ea typeface="+mn-ea"/>
                <a:cs typeface="+mn-cs"/>
              </a:rPr>
              <a:t> is what we like to call the “idea phase”;</a:t>
            </a:r>
          </a:p>
          <a:p>
            <a:pPr marL="800100" marR="0" lvl="1" indent="-342900">
              <a:spcBef>
                <a:spcPts val="0"/>
              </a:spcBef>
              <a:spcAft>
                <a:spcPts val="0"/>
              </a:spcAft>
              <a:buFont typeface="Symbol" panose="05050102010706020507" pitchFamily="18" charset="2"/>
              <a:buChar char=""/>
            </a:pPr>
            <a:r>
              <a:rPr lang="en-US" sz="1200" b="1" kern="1200" dirty="0">
                <a:solidFill>
                  <a:schemeClr val="tx1"/>
                </a:solidFill>
                <a:effectLst/>
                <a:latin typeface="Arial" charset="0"/>
                <a:ea typeface="+mn-ea"/>
                <a:cs typeface="+mn-cs"/>
              </a:rPr>
              <a:t>Phase II</a:t>
            </a:r>
            <a:r>
              <a:rPr lang="en-US" sz="1200" kern="1200" dirty="0">
                <a:solidFill>
                  <a:schemeClr val="tx1"/>
                </a:solidFill>
                <a:effectLst/>
                <a:latin typeface="Arial" charset="0"/>
                <a:ea typeface="+mn-ea"/>
                <a:cs typeface="+mn-cs"/>
              </a:rPr>
              <a:t> is focused on the actual development, demonstration, and delivery of the innovation; and</a:t>
            </a:r>
          </a:p>
          <a:p>
            <a:pPr marL="800100" marR="0" lvl="1" indent="-342900">
              <a:spcBef>
                <a:spcPts val="0"/>
              </a:spcBef>
              <a:spcAft>
                <a:spcPts val="0"/>
              </a:spcAft>
              <a:buFont typeface="Symbol" panose="05050102010706020507" pitchFamily="18" charset="2"/>
              <a:buChar char=""/>
            </a:pPr>
            <a:r>
              <a:rPr lang="en-US" sz="1200" b="1" kern="1200" dirty="0">
                <a:solidFill>
                  <a:schemeClr val="tx1"/>
                </a:solidFill>
                <a:effectLst/>
                <a:latin typeface="Arial" charset="0"/>
                <a:ea typeface="+mn-ea"/>
                <a:cs typeface="+mn-cs"/>
              </a:rPr>
              <a:t>Phase III</a:t>
            </a:r>
            <a:r>
              <a:rPr lang="en-US" sz="1200" kern="1200" dirty="0">
                <a:solidFill>
                  <a:schemeClr val="tx1"/>
                </a:solidFill>
                <a:effectLst/>
                <a:latin typeface="Arial" charset="0"/>
                <a:ea typeface="+mn-ea"/>
                <a:cs typeface="+mn-cs"/>
              </a:rPr>
              <a:t> is where the small businesses’ innovative technologies, products, or services make their way into NASA missions and/or the commercial marketplace;  </a:t>
            </a:r>
          </a:p>
          <a:p>
            <a:pPr marL="342900" marR="0" lvl="0" indent="-342900">
              <a:spcBef>
                <a:spcPts val="0"/>
              </a:spcBef>
              <a:spcAft>
                <a:spcPts val="0"/>
              </a:spcAft>
              <a:buFont typeface="Symbol" panose="05050102010706020507" pitchFamily="18" charset="2"/>
              <a:buChar char=""/>
            </a:pPr>
            <a:r>
              <a:rPr lang="en-US" sz="1200" kern="1200" dirty="0">
                <a:solidFill>
                  <a:schemeClr val="tx1"/>
                </a:solidFill>
                <a:effectLst/>
                <a:latin typeface="Arial" charset="0"/>
                <a:ea typeface="+mn-ea"/>
                <a:cs typeface="+mn-cs"/>
              </a:rPr>
              <a:t>But, to put it plainly, </a:t>
            </a:r>
            <a:r>
              <a:rPr lang="en-US" sz="1200" b="1" kern="1200" dirty="0">
                <a:solidFill>
                  <a:schemeClr val="tx1"/>
                </a:solidFill>
                <a:effectLst/>
                <a:latin typeface="Arial" charset="0"/>
                <a:ea typeface="+mn-ea"/>
                <a:cs typeface="+mn-cs"/>
              </a:rPr>
              <a:t>getting to a successful Phase III is </a:t>
            </a:r>
            <a:r>
              <a:rPr lang="en-US" sz="1200" b="1" i="1" kern="1200" dirty="0">
                <a:solidFill>
                  <a:schemeClr val="tx1"/>
                </a:solidFill>
                <a:effectLst/>
                <a:latin typeface="Arial" charset="0"/>
                <a:ea typeface="+mn-ea"/>
                <a:cs typeface="+mn-cs"/>
              </a:rPr>
              <a:t>tough</a:t>
            </a:r>
            <a:r>
              <a:rPr lang="en-US" sz="1200" kern="1200" dirty="0">
                <a:solidFill>
                  <a:schemeClr val="tx1"/>
                </a:solidFill>
                <a:effectLst/>
                <a:latin typeface="Arial" charset="0"/>
                <a:ea typeface="+mn-ea"/>
                <a:cs typeface="+mn-cs"/>
              </a:rPr>
              <a:t>. Phase I and II awards alone are not typically enough to support a company’s journey to commercialization. So, our Program has created additional opportunities to help firms get there—and with more than just funding—through initiatives like the I-Corps program and our various post-Phase II vehicles. </a:t>
            </a:r>
          </a:p>
          <a:p>
            <a:pPr marL="800100" marR="0" lvl="1" indent="-342900">
              <a:spcBef>
                <a:spcPts val="0"/>
              </a:spcBef>
              <a:spcAft>
                <a:spcPts val="0"/>
              </a:spcAft>
              <a:buFont typeface="Symbol" panose="05050102010706020507" pitchFamily="18" charset="2"/>
              <a:buChar char=""/>
            </a:pPr>
            <a:r>
              <a:rPr lang="en-US" sz="1200" b="1" kern="1200" dirty="0">
                <a:solidFill>
                  <a:schemeClr val="tx1"/>
                </a:solidFill>
                <a:effectLst/>
                <a:latin typeface="Arial" charset="0"/>
                <a:ea typeface="+mn-ea"/>
                <a:cs typeface="+mn-cs"/>
              </a:rPr>
              <a:t>I-Corps</a:t>
            </a:r>
            <a:r>
              <a:rPr lang="en-US" sz="1200" kern="1200" dirty="0">
                <a:solidFill>
                  <a:schemeClr val="tx1"/>
                </a:solidFill>
                <a:effectLst/>
                <a:latin typeface="Arial" charset="0"/>
                <a:ea typeface="+mn-ea"/>
                <a:cs typeface="+mn-cs"/>
              </a:rPr>
              <a:t> provides business assistance and training to our firms that, in turn, help them develop better products and grow.</a:t>
            </a:r>
          </a:p>
          <a:p>
            <a:pPr marL="800100" marR="0" lvl="1" indent="-342900">
              <a:spcBef>
                <a:spcPts val="0"/>
              </a:spcBef>
              <a:spcAft>
                <a:spcPts val="0"/>
              </a:spcAft>
              <a:buFont typeface="Symbol" panose="05050102010706020507" pitchFamily="18" charset="2"/>
              <a:buChar char=""/>
            </a:pPr>
            <a:r>
              <a:rPr lang="en-US" sz="1200" kern="1200" dirty="0">
                <a:solidFill>
                  <a:schemeClr val="tx1"/>
                </a:solidFill>
                <a:effectLst/>
                <a:latin typeface="Arial" charset="0"/>
                <a:ea typeface="+mn-ea"/>
                <a:cs typeface="+mn-cs"/>
              </a:rPr>
              <a:t>Additionally, our </a:t>
            </a:r>
            <a:r>
              <a:rPr lang="en-US" sz="1200" b="1" kern="1200" dirty="0">
                <a:solidFill>
                  <a:schemeClr val="tx1"/>
                </a:solidFill>
                <a:effectLst/>
                <a:latin typeface="Arial" charset="0"/>
                <a:ea typeface="+mn-ea"/>
                <a:cs typeface="+mn-cs"/>
              </a:rPr>
              <a:t>post-Phase II vehicles</a:t>
            </a:r>
            <a:r>
              <a:rPr lang="en-US" sz="1200" kern="1200" dirty="0">
                <a:solidFill>
                  <a:schemeClr val="tx1"/>
                </a:solidFill>
                <a:effectLst/>
                <a:latin typeface="Arial" charset="0"/>
                <a:ea typeface="+mn-ea"/>
                <a:cs typeface="+mn-cs"/>
              </a:rPr>
              <a:t> are important mechanisms for our program to be able to support small businesses as they transition their technologies—readying them for either commercialization into the marketplace or infusion into a NASA mission. For example, last summer, you may have seen that NASA announced $29 million in awards through our </a:t>
            </a:r>
            <a:r>
              <a:rPr lang="en-US" sz="1200" b="1" kern="1200" dirty="0">
                <a:solidFill>
                  <a:schemeClr val="tx1"/>
                </a:solidFill>
                <a:effectLst/>
                <a:latin typeface="Arial" charset="0"/>
                <a:ea typeface="+mn-ea"/>
                <a:cs typeface="+mn-cs"/>
              </a:rPr>
              <a:t>Phase II Sequential awards. </a:t>
            </a:r>
            <a:r>
              <a:rPr lang="en-US" sz="1200" kern="1200" dirty="0">
                <a:solidFill>
                  <a:schemeClr val="tx1"/>
                </a:solidFill>
                <a:effectLst/>
                <a:latin typeface="Arial" charset="0"/>
                <a:ea typeface="+mn-ea"/>
                <a:cs typeface="+mn-cs"/>
              </a:rPr>
              <a:t>This money was given to just seven of our Program’s small businesses in order accelerate the development of lunar technologies relevant to Artemis. We have another Sequentials opportunity running this year, and expect to announce those awards over the summer, so stay tuned for that!</a:t>
            </a:r>
          </a:p>
          <a:p>
            <a:pPr marL="0" lvl="0" indent="0" algn="l">
              <a:lnSpc>
                <a:spcPct val="110000"/>
              </a:lnSpc>
              <a:spcBef>
                <a:spcPts val="0"/>
              </a:spcBef>
              <a:spcAft>
                <a:spcPts val="600"/>
              </a:spcAft>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a:defRPr/>
            </a:pPr>
            <a:fld id="{537FD631-0FB2-466D-8005-A0F7F824E106}" type="slidenum">
              <a:rPr lang="en-US" smtClean="0"/>
              <a:pPr>
                <a:defRPr/>
              </a:pPr>
              <a:t>22</a:t>
            </a:fld>
            <a:endParaRPr lang="en-US" dirty="0"/>
          </a:p>
        </p:txBody>
      </p:sp>
    </p:spTree>
    <p:extLst>
      <p:ext uri="{BB962C8B-B14F-4D97-AF65-F5344CB8AC3E}">
        <p14:creationId xmlns:p14="http://schemas.microsoft.com/office/powerpoint/2010/main" val="379949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 look at exactly what our program offers to small businesses like yours—or what we call the “phases” of the NASA SBIR/STTR program.</a:t>
            </a:r>
          </a:p>
          <a:p>
            <a:pPr marL="342900" marR="0" lvl="0" indent="-342900">
              <a:spcBef>
                <a:spcPts val="0"/>
              </a:spcBef>
              <a:spcAft>
                <a:spcPts val="0"/>
              </a:spcAft>
              <a:buFont typeface="Symbol" panose="05050102010706020507" pitchFamily="18" charset="2"/>
              <a:buChar char=""/>
            </a:pPr>
            <a:r>
              <a:rPr lang="en-US" sz="1200" kern="1200" dirty="0">
                <a:solidFill>
                  <a:schemeClr val="tx1"/>
                </a:solidFill>
                <a:effectLst/>
                <a:latin typeface="Arial" charset="0"/>
                <a:ea typeface="+mn-ea"/>
                <a:cs typeface="+mn-cs"/>
              </a:rPr>
              <a:t>We find and fund our small businesses through “Phases”, as shown on the screen right now. I won’t go over every detail of each one, but at a high level:</a:t>
            </a:r>
          </a:p>
          <a:p>
            <a:pPr marL="800100" marR="0" lvl="1" indent="-342900">
              <a:spcBef>
                <a:spcPts val="0"/>
              </a:spcBef>
              <a:spcAft>
                <a:spcPts val="0"/>
              </a:spcAft>
              <a:buFont typeface="Symbol" panose="05050102010706020507" pitchFamily="18" charset="2"/>
              <a:buChar char=""/>
            </a:pPr>
            <a:r>
              <a:rPr lang="en-US" sz="1200" b="1" kern="1200" dirty="0">
                <a:solidFill>
                  <a:schemeClr val="tx1"/>
                </a:solidFill>
                <a:effectLst/>
                <a:latin typeface="Arial" charset="0"/>
                <a:ea typeface="+mn-ea"/>
                <a:cs typeface="+mn-cs"/>
              </a:rPr>
              <a:t>Phase I</a:t>
            </a:r>
            <a:r>
              <a:rPr lang="en-US" sz="1200" kern="1200" dirty="0">
                <a:solidFill>
                  <a:schemeClr val="tx1"/>
                </a:solidFill>
                <a:effectLst/>
                <a:latin typeface="Arial" charset="0"/>
                <a:ea typeface="+mn-ea"/>
                <a:cs typeface="+mn-cs"/>
              </a:rPr>
              <a:t> is what we like to call the “idea phase”;</a:t>
            </a:r>
          </a:p>
          <a:p>
            <a:pPr marL="800100" marR="0" lvl="1" indent="-342900">
              <a:spcBef>
                <a:spcPts val="0"/>
              </a:spcBef>
              <a:spcAft>
                <a:spcPts val="0"/>
              </a:spcAft>
              <a:buFont typeface="Symbol" panose="05050102010706020507" pitchFamily="18" charset="2"/>
              <a:buChar char=""/>
            </a:pPr>
            <a:r>
              <a:rPr lang="en-US" sz="1200" b="1" kern="1200" dirty="0">
                <a:solidFill>
                  <a:schemeClr val="tx1"/>
                </a:solidFill>
                <a:effectLst/>
                <a:latin typeface="Arial" charset="0"/>
                <a:ea typeface="+mn-ea"/>
                <a:cs typeface="+mn-cs"/>
              </a:rPr>
              <a:t>Phase II</a:t>
            </a:r>
            <a:r>
              <a:rPr lang="en-US" sz="1200" kern="1200" dirty="0">
                <a:solidFill>
                  <a:schemeClr val="tx1"/>
                </a:solidFill>
                <a:effectLst/>
                <a:latin typeface="Arial" charset="0"/>
                <a:ea typeface="+mn-ea"/>
                <a:cs typeface="+mn-cs"/>
              </a:rPr>
              <a:t> is focused on the actual development, demonstration, and delivery of the innovation; and</a:t>
            </a:r>
          </a:p>
          <a:p>
            <a:pPr marL="800100" marR="0" lvl="1" indent="-342900">
              <a:spcBef>
                <a:spcPts val="0"/>
              </a:spcBef>
              <a:spcAft>
                <a:spcPts val="0"/>
              </a:spcAft>
              <a:buFont typeface="Symbol" panose="05050102010706020507" pitchFamily="18" charset="2"/>
              <a:buChar char=""/>
            </a:pPr>
            <a:r>
              <a:rPr lang="en-US" sz="1200" b="1" kern="1200" dirty="0">
                <a:solidFill>
                  <a:schemeClr val="tx1"/>
                </a:solidFill>
                <a:effectLst/>
                <a:latin typeface="Arial" charset="0"/>
                <a:ea typeface="+mn-ea"/>
                <a:cs typeface="+mn-cs"/>
              </a:rPr>
              <a:t>Phase III</a:t>
            </a:r>
            <a:r>
              <a:rPr lang="en-US" sz="1200" kern="1200" dirty="0">
                <a:solidFill>
                  <a:schemeClr val="tx1"/>
                </a:solidFill>
                <a:effectLst/>
                <a:latin typeface="Arial" charset="0"/>
                <a:ea typeface="+mn-ea"/>
                <a:cs typeface="+mn-cs"/>
              </a:rPr>
              <a:t> is where the small businesses’ innovative technologies, products, or services make their way into NASA missions and/or the commercial marketplace;  </a:t>
            </a:r>
          </a:p>
          <a:p>
            <a:pPr marL="342900" marR="0" lvl="0" indent="-342900">
              <a:spcBef>
                <a:spcPts val="0"/>
              </a:spcBef>
              <a:spcAft>
                <a:spcPts val="0"/>
              </a:spcAft>
              <a:buFont typeface="Symbol" panose="05050102010706020507" pitchFamily="18" charset="2"/>
              <a:buChar char=""/>
            </a:pPr>
            <a:r>
              <a:rPr lang="en-US" sz="1200" kern="1200" dirty="0">
                <a:solidFill>
                  <a:schemeClr val="tx1"/>
                </a:solidFill>
                <a:effectLst/>
                <a:latin typeface="Arial" charset="0"/>
                <a:ea typeface="+mn-ea"/>
                <a:cs typeface="+mn-cs"/>
              </a:rPr>
              <a:t>But, to put it plainly, </a:t>
            </a:r>
            <a:r>
              <a:rPr lang="en-US" sz="1200" b="1" kern="1200" dirty="0">
                <a:solidFill>
                  <a:schemeClr val="tx1"/>
                </a:solidFill>
                <a:effectLst/>
                <a:latin typeface="Arial" charset="0"/>
                <a:ea typeface="+mn-ea"/>
                <a:cs typeface="+mn-cs"/>
              </a:rPr>
              <a:t>getting to a successful Phase III is </a:t>
            </a:r>
            <a:r>
              <a:rPr lang="en-US" sz="1200" b="1" i="1" kern="1200" dirty="0">
                <a:solidFill>
                  <a:schemeClr val="tx1"/>
                </a:solidFill>
                <a:effectLst/>
                <a:latin typeface="Arial" charset="0"/>
                <a:ea typeface="+mn-ea"/>
                <a:cs typeface="+mn-cs"/>
              </a:rPr>
              <a:t>tough</a:t>
            </a:r>
            <a:r>
              <a:rPr lang="en-US" sz="1200" kern="1200" dirty="0">
                <a:solidFill>
                  <a:schemeClr val="tx1"/>
                </a:solidFill>
                <a:effectLst/>
                <a:latin typeface="Arial" charset="0"/>
                <a:ea typeface="+mn-ea"/>
                <a:cs typeface="+mn-cs"/>
              </a:rPr>
              <a:t>. Phase I and II awards alone are not typically enough to support a company’s journey to commercialization. So, our Program has created additional opportunities to help firms get there—and with more than just funding—through initiatives like the I-Corps program and our various post-Phase II vehicles. </a:t>
            </a:r>
          </a:p>
          <a:p>
            <a:pPr marL="800100" marR="0" lvl="1" indent="-342900">
              <a:spcBef>
                <a:spcPts val="0"/>
              </a:spcBef>
              <a:spcAft>
                <a:spcPts val="0"/>
              </a:spcAft>
              <a:buFont typeface="Symbol" panose="05050102010706020507" pitchFamily="18" charset="2"/>
              <a:buChar char=""/>
            </a:pPr>
            <a:r>
              <a:rPr lang="en-US" sz="1200" b="1" kern="1200" dirty="0">
                <a:solidFill>
                  <a:schemeClr val="tx1"/>
                </a:solidFill>
                <a:effectLst/>
                <a:latin typeface="Arial" charset="0"/>
                <a:ea typeface="+mn-ea"/>
                <a:cs typeface="+mn-cs"/>
              </a:rPr>
              <a:t>I-Corps</a:t>
            </a:r>
            <a:r>
              <a:rPr lang="en-US" sz="1200" kern="1200" dirty="0">
                <a:solidFill>
                  <a:schemeClr val="tx1"/>
                </a:solidFill>
                <a:effectLst/>
                <a:latin typeface="Arial" charset="0"/>
                <a:ea typeface="+mn-ea"/>
                <a:cs typeface="+mn-cs"/>
              </a:rPr>
              <a:t> provides business assistance and training to our firms that, in turn, help them develop better products and grow.</a:t>
            </a:r>
          </a:p>
          <a:p>
            <a:pPr marL="800100" marR="0" lvl="1" indent="-342900">
              <a:spcBef>
                <a:spcPts val="0"/>
              </a:spcBef>
              <a:spcAft>
                <a:spcPts val="0"/>
              </a:spcAft>
              <a:buFont typeface="Symbol" panose="05050102010706020507" pitchFamily="18" charset="2"/>
              <a:buChar char=""/>
            </a:pPr>
            <a:r>
              <a:rPr lang="en-US" sz="1200" kern="1200" dirty="0">
                <a:solidFill>
                  <a:schemeClr val="tx1"/>
                </a:solidFill>
                <a:effectLst/>
                <a:latin typeface="Arial" charset="0"/>
                <a:ea typeface="+mn-ea"/>
                <a:cs typeface="+mn-cs"/>
              </a:rPr>
              <a:t>Additionally, our </a:t>
            </a:r>
            <a:r>
              <a:rPr lang="en-US" sz="1200" b="1" kern="1200" dirty="0">
                <a:solidFill>
                  <a:schemeClr val="tx1"/>
                </a:solidFill>
                <a:effectLst/>
                <a:latin typeface="Arial" charset="0"/>
                <a:ea typeface="+mn-ea"/>
                <a:cs typeface="+mn-cs"/>
              </a:rPr>
              <a:t>post-Phase II vehicles</a:t>
            </a:r>
            <a:r>
              <a:rPr lang="en-US" sz="1200" kern="1200" dirty="0">
                <a:solidFill>
                  <a:schemeClr val="tx1"/>
                </a:solidFill>
                <a:effectLst/>
                <a:latin typeface="Arial" charset="0"/>
                <a:ea typeface="+mn-ea"/>
                <a:cs typeface="+mn-cs"/>
              </a:rPr>
              <a:t> are important mechanisms for our program to be able to support small businesses as they transition their technologies—readying them for either commercialization into the marketplace or infusion into a NASA mission. For example, last summer, you may have seen that NASA announced $29 million in awards through our </a:t>
            </a:r>
            <a:r>
              <a:rPr lang="en-US" sz="1200" b="1" kern="1200" dirty="0">
                <a:solidFill>
                  <a:schemeClr val="tx1"/>
                </a:solidFill>
                <a:effectLst/>
                <a:latin typeface="Arial" charset="0"/>
                <a:ea typeface="+mn-ea"/>
                <a:cs typeface="+mn-cs"/>
              </a:rPr>
              <a:t>Phase II Sequential awards. </a:t>
            </a:r>
            <a:r>
              <a:rPr lang="en-US" sz="1200" kern="1200" dirty="0">
                <a:solidFill>
                  <a:schemeClr val="tx1"/>
                </a:solidFill>
                <a:effectLst/>
                <a:latin typeface="Arial" charset="0"/>
                <a:ea typeface="+mn-ea"/>
                <a:cs typeface="+mn-cs"/>
              </a:rPr>
              <a:t>This money was given to just seven of our Program’s small businesses in order accelerate the development of lunar technologies relevant to Artemis. We have another Sequentials opportunity running this year, and expect to announce those awards over the summer, so stay tuned for that!</a:t>
            </a:r>
          </a:p>
          <a:p>
            <a:pPr marL="0" lvl="0" indent="0" algn="l">
              <a:lnSpc>
                <a:spcPct val="110000"/>
              </a:lnSpc>
              <a:spcBef>
                <a:spcPts val="0"/>
              </a:spcBef>
              <a:spcAft>
                <a:spcPts val="600"/>
              </a:spcAft>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a:defRPr/>
            </a:pPr>
            <a:fld id="{537FD631-0FB2-466D-8005-A0F7F824E106}" type="slidenum">
              <a:rPr lang="en-US" smtClean="0"/>
              <a:pPr>
                <a:defRPr/>
              </a:pPr>
              <a:t>24</a:t>
            </a:fld>
            <a:endParaRPr lang="en-US" dirty="0"/>
          </a:p>
        </p:txBody>
      </p:sp>
    </p:spTree>
    <p:extLst>
      <p:ext uri="{BB962C8B-B14F-4D97-AF65-F5344CB8AC3E}">
        <p14:creationId xmlns:p14="http://schemas.microsoft.com/office/powerpoint/2010/main" val="2122634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7675" y="935302"/>
            <a:ext cx="3686175"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447675" y="3001698"/>
            <a:ext cx="3686175" cy="1379802"/>
          </a:xfrm>
        </p:spPr>
        <p:txBody>
          <a:bodyPr/>
          <a:lstStyle>
            <a:lvl1pPr marL="0" indent="0" algn="ctr">
              <a:buNone/>
              <a:defRPr sz="1800" baseline="0">
                <a:solidFill>
                  <a:schemeClr val="bg1"/>
                </a:solidFill>
                <a:effectLst>
                  <a:outerShdw blurRad="50800" dist="38100" dir="2700000" algn="tl" rotWithShape="0">
                    <a:prstClr val="black">
                      <a:alpha val="40000"/>
                    </a:prst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527699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04271"/>
            <a:ext cx="7886700" cy="923894"/>
          </a:xfrm>
        </p:spPr>
        <p:txBody>
          <a:bodyPr/>
          <a:lstStyle>
            <a:lvl1pPr algn="ctr">
              <a:defRPr/>
            </a:lvl1p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52B242A-3E60-4C49-B406-A99D7AB16F1C}"/>
              </a:ext>
            </a:extLst>
          </p:cNvPr>
          <p:cNvSpPr>
            <a:spLocks noGrp="1"/>
          </p:cNvSpPr>
          <p:nvPr>
            <p:ph type="sldNum" sz="quarter" idx="4"/>
          </p:nvPr>
        </p:nvSpPr>
        <p:spPr>
          <a:xfrm>
            <a:off x="6563201" y="5410729"/>
            <a:ext cx="2489454" cy="239929"/>
          </a:xfrm>
          <a:prstGeom prst="rect">
            <a:avLst/>
          </a:prstGeom>
        </p:spPr>
        <p:txBody>
          <a:bodyPr vert="horz" lIns="91440" tIns="45720" rIns="91440" bIns="45720" rtlCol="0" anchor="ctr"/>
          <a:lstStyle>
            <a:lvl1pPr algn="r">
              <a:defRPr sz="900" baseline="0">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50815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9818" y="90980"/>
            <a:ext cx="8229601" cy="596635"/>
          </a:xfrm>
          <a:prstGeom prst="rect">
            <a:avLst/>
          </a:prstGeom>
        </p:spPr>
        <p:txBody>
          <a:bodyPr/>
          <a:lstStyle/>
          <a:p>
            <a:r>
              <a:rPr lang="en-US"/>
              <a:t>Click to edit Master title style</a:t>
            </a:r>
          </a:p>
        </p:txBody>
      </p:sp>
      <p:sp>
        <p:nvSpPr>
          <p:cNvPr id="4" name="Slide Number Placeholder 3"/>
          <p:cNvSpPr>
            <a:spLocks noGrp="1"/>
          </p:cNvSpPr>
          <p:nvPr>
            <p:ph type="sldNum" sz="quarter" idx="11"/>
          </p:nvPr>
        </p:nvSpPr>
        <p:spPr>
          <a:xfrm>
            <a:off x="6987443" y="5402075"/>
            <a:ext cx="2133600" cy="304271"/>
          </a:xfrm>
          <a:prstGeom prst="rect">
            <a:avLst/>
          </a:prstGeom>
        </p:spPr>
        <p:txBody>
          <a:bodyPr/>
          <a:lstStyle/>
          <a:p>
            <a:fld id="{03462AA6-59AE-4369-B509-908C613F1114}"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76670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pecial content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aseline="0">
                <a:solidFill>
                  <a:schemeClr val="bg1"/>
                </a:solidFill>
              </a:defRPr>
            </a:lvl1pPr>
          </a:lstStyle>
          <a:p>
            <a:fld id="{6D22F896-40B5-4ADD-8801-0D06FADFA095}" type="slidenum">
              <a:rPr lang="en-US" smtClean="0"/>
              <a:pPr/>
              <a:t>‹#›</a:t>
            </a:fld>
            <a:endParaRPr lang="en-US" dirty="0"/>
          </a:p>
        </p:txBody>
      </p:sp>
      <p:sp>
        <p:nvSpPr>
          <p:cNvPr id="5" name="Title 1">
            <a:extLst>
              <a:ext uri="{FF2B5EF4-FFF2-40B4-BE49-F238E27FC236}">
                <a16:creationId xmlns:a16="http://schemas.microsoft.com/office/drawing/2014/main" id="{97575C66-1F92-274C-A62C-336CDF89B8FE}"/>
              </a:ext>
            </a:extLst>
          </p:cNvPr>
          <p:cNvSpPr>
            <a:spLocks noGrp="1"/>
          </p:cNvSpPr>
          <p:nvPr>
            <p:ph type="title"/>
          </p:nvPr>
        </p:nvSpPr>
        <p:spPr>
          <a:xfrm>
            <a:off x="628650" y="304271"/>
            <a:ext cx="7886700" cy="743479"/>
          </a:xfrm>
        </p:spPr>
        <p:txBody>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935863A6-95D4-F445-911E-E20C402D6F37}"/>
              </a:ext>
            </a:extLst>
          </p:cNvPr>
          <p:cNvSpPr>
            <a:spLocks noGrp="1"/>
          </p:cNvSpPr>
          <p:nvPr>
            <p:ph idx="1"/>
          </p:nvPr>
        </p:nvSpPr>
        <p:spPr>
          <a:xfrm>
            <a:off x="628650" y="1521354"/>
            <a:ext cx="7886700" cy="3626115"/>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957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53007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baseline="0">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56072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8BF2FB7-AB5E-AE43-A01F-40F5E36DEF92}"/>
              </a:ext>
            </a:extLst>
          </p:cNvPr>
          <p:cNvSpPr>
            <a:spLocks noGrp="1"/>
          </p:cNvSpPr>
          <p:nvPr>
            <p:ph type="sldNum" sz="quarter" idx="4"/>
          </p:nvPr>
        </p:nvSpPr>
        <p:spPr>
          <a:xfrm>
            <a:off x="6563201" y="5410729"/>
            <a:ext cx="2489454" cy="239929"/>
          </a:xfrm>
          <a:prstGeom prst="rect">
            <a:avLst/>
          </a:prstGeom>
        </p:spPr>
        <p:txBody>
          <a:bodyPr vert="horz" lIns="91440" tIns="45720" rIns="91440" bIns="45720" rtlCol="0" anchor="ctr"/>
          <a:lstStyle>
            <a:lvl1pPr algn="r">
              <a:defRPr sz="9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42979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753564"/>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8E0C0565-5DE9-B643-BB78-670139D9B408}"/>
              </a:ext>
            </a:extLst>
          </p:cNvPr>
          <p:cNvSpPr>
            <a:spLocks noGrp="1"/>
          </p:cNvSpPr>
          <p:nvPr>
            <p:ph type="sldNum" sz="quarter" idx="10"/>
          </p:nvPr>
        </p:nvSpPr>
        <p:spPr>
          <a:xfrm>
            <a:off x="6563201" y="5410728"/>
            <a:ext cx="2489454" cy="239930"/>
          </a:xfrm>
          <a:prstGeom prst="rect">
            <a:avLst/>
          </a:prstGeom>
        </p:spPr>
        <p:txBody>
          <a:bodyPr vert="horz" lIns="91440" tIns="45720" rIns="91440" bIns="45720" rtlCol="0" anchor="ctr"/>
          <a:lstStyle>
            <a:lvl1pPr algn="r">
              <a:defRPr sz="9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35721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36B4144B-58AD-5D46-AB0F-46D20628E00F}"/>
              </a:ext>
            </a:extLst>
          </p:cNvPr>
          <p:cNvSpPr>
            <a:spLocks noGrp="1"/>
          </p:cNvSpPr>
          <p:nvPr>
            <p:ph type="sldNum" sz="quarter" idx="4"/>
          </p:nvPr>
        </p:nvSpPr>
        <p:spPr>
          <a:xfrm>
            <a:off x="6563201" y="5410729"/>
            <a:ext cx="2489454" cy="239929"/>
          </a:xfrm>
          <a:prstGeom prst="rect">
            <a:avLst/>
          </a:prstGeom>
        </p:spPr>
        <p:txBody>
          <a:bodyPr vert="horz" lIns="91440" tIns="45720" rIns="91440" bIns="45720" rtlCol="0" anchor="ctr"/>
          <a:lstStyle>
            <a:lvl1pPr algn="r">
              <a:defRPr sz="9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86056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9574" y="381000"/>
            <a:ext cx="3743325" cy="1333500"/>
          </a:xfrm>
        </p:spPr>
        <p:txBody>
          <a:bodyPr anchor="b">
            <a:normAutofit/>
          </a:bodyPr>
          <a:lstStyle>
            <a:lvl1pPr>
              <a:defRPr sz="3200" baseline="0"/>
            </a:lvl1pPr>
          </a:lstStyle>
          <a:p>
            <a:r>
              <a:rPr lang="en-US"/>
              <a:t>Click to edit Master title style</a:t>
            </a:r>
            <a:endParaRPr lang="en-US" dirty="0"/>
          </a:p>
        </p:txBody>
      </p:sp>
      <p:sp>
        <p:nvSpPr>
          <p:cNvPr id="3" name="Content Placeholder 2"/>
          <p:cNvSpPr>
            <a:spLocks noGrp="1"/>
          </p:cNvSpPr>
          <p:nvPr>
            <p:ph idx="1"/>
          </p:nvPr>
        </p:nvSpPr>
        <p:spPr>
          <a:xfrm>
            <a:off x="4571999" y="381000"/>
            <a:ext cx="3944541" cy="450320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09574" y="1971675"/>
            <a:ext cx="3743325" cy="2919148"/>
          </a:xfrm>
        </p:spPr>
        <p:txBody>
          <a:bodyPr>
            <a:normAutofit/>
          </a:bodyPr>
          <a:lstStyle>
            <a:lvl1pPr marL="0" indent="0">
              <a:buNone/>
              <a:defRPr sz="160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Slide Number Placeholder 5">
            <a:extLst>
              <a:ext uri="{FF2B5EF4-FFF2-40B4-BE49-F238E27FC236}">
                <a16:creationId xmlns:a16="http://schemas.microsoft.com/office/drawing/2014/main" id="{F9428CE1-4F5C-DE44-AEE8-B3F19C537710}"/>
              </a:ext>
            </a:extLst>
          </p:cNvPr>
          <p:cNvSpPr>
            <a:spLocks noGrp="1"/>
          </p:cNvSpPr>
          <p:nvPr>
            <p:ph type="sldNum" sz="quarter" idx="4"/>
          </p:nvPr>
        </p:nvSpPr>
        <p:spPr>
          <a:xfrm>
            <a:off x="6563201" y="5413972"/>
            <a:ext cx="2489454" cy="236686"/>
          </a:xfrm>
          <a:prstGeom prst="rect">
            <a:avLst/>
          </a:prstGeom>
        </p:spPr>
        <p:txBody>
          <a:bodyPr vert="horz" lIns="91440" tIns="45720" rIns="91440" bIns="45720" rtlCol="0" anchor="ctr"/>
          <a:lstStyle>
            <a:lvl1pPr algn="r">
              <a:defRPr sz="9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62159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56630B-2054-7648-B6CC-586C6530BCB2}"/>
              </a:ext>
            </a:extLst>
          </p:cNvPr>
          <p:cNvSpPr/>
          <p:nvPr userDrawn="1"/>
        </p:nvSpPr>
        <p:spPr>
          <a:xfrm>
            <a:off x="4571999" y="-65903"/>
            <a:ext cx="4802660" cy="58406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9574" y="381000"/>
            <a:ext cx="3743325" cy="1333500"/>
          </a:xfrm>
        </p:spPr>
        <p:txBody>
          <a:bodyPr anchor="b">
            <a:normAutofit/>
          </a:bodyPr>
          <a:lstStyle>
            <a:lvl1pPr>
              <a:defRPr sz="3200" baseline="0"/>
            </a:lvl1pPr>
          </a:lstStyle>
          <a:p>
            <a:r>
              <a:rPr lang="en-US"/>
              <a:t>Click to edit Master title style</a:t>
            </a:r>
            <a:endParaRPr lang="en-US" dirty="0"/>
          </a:p>
        </p:txBody>
      </p:sp>
      <p:sp>
        <p:nvSpPr>
          <p:cNvPr id="3" name="Content Placeholder 2"/>
          <p:cNvSpPr>
            <a:spLocks noGrp="1"/>
          </p:cNvSpPr>
          <p:nvPr>
            <p:ph idx="1"/>
          </p:nvPr>
        </p:nvSpPr>
        <p:spPr>
          <a:xfrm>
            <a:off x="4786836" y="381000"/>
            <a:ext cx="4357164" cy="498183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a:extLst>
              <a:ext uri="{FF2B5EF4-FFF2-40B4-BE49-F238E27FC236}">
                <a16:creationId xmlns:a16="http://schemas.microsoft.com/office/drawing/2014/main" id="{64906A7A-5BCF-1A4F-A7AC-7FAE445FE8CF}"/>
              </a:ext>
            </a:extLst>
          </p:cNvPr>
          <p:cNvSpPr>
            <a:spLocks noGrp="1"/>
          </p:cNvSpPr>
          <p:nvPr>
            <p:ph sz="quarter" idx="13"/>
          </p:nvPr>
        </p:nvSpPr>
        <p:spPr>
          <a:xfrm>
            <a:off x="409575" y="2208213"/>
            <a:ext cx="3743325" cy="30887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A003C0CF-C1C7-2248-B3BC-43A8313B51E9}"/>
              </a:ext>
            </a:extLst>
          </p:cNvPr>
          <p:cNvSpPr>
            <a:spLocks noGrp="1"/>
          </p:cNvSpPr>
          <p:nvPr>
            <p:ph type="sldNum" sz="quarter" idx="4"/>
          </p:nvPr>
        </p:nvSpPr>
        <p:spPr>
          <a:xfrm>
            <a:off x="6563201" y="5362832"/>
            <a:ext cx="2489454" cy="287826"/>
          </a:xfrm>
          <a:prstGeom prst="rect">
            <a:avLst/>
          </a:prstGeom>
        </p:spPr>
        <p:txBody>
          <a:bodyPr vert="horz" lIns="91440" tIns="45720" rIns="91440" bIns="45720" rtlCol="0" anchor="ctr"/>
          <a:lstStyle>
            <a:lvl1pPr algn="r">
              <a:defRPr sz="9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57407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B567C2-5EC7-5141-9DE4-CEC2333B4877}"/>
              </a:ext>
            </a:extLst>
          </p:cNvPr>
          <p:cNvSpPr/>
          <p:nvPr userDrawn="1"/>
        </p:nvSpPr>
        <p:spPr>
          <a:xfrm>
            <a:off x="0" y="-40640"/>
            <a:ext cx="4572000" cy="52677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983361" y="238125"/>
            <a:ext cx="3751064" cy="1333500"/>
          </a:xfrm>
        </p:spPr>
        <p:txBody>
          <a:bodyPr anchor="b">
            <a:normAutofit/>
          </a:bodyPr>
          <a:lstStyle>
            <a:lvl1pPr>
              <a:defRPr sz="3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2533" y="238125"/>
            <a:ext cx="4046934" cy="4771008"/>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4983360" y="2019300"/>
            <a:ext cx="3751063" cy="3176323"/>
          </a:xfrm>
        </p:spPr>
        <p:txBody>
          <a:bodyPr>
            <a:normAutofit/>
          </a:bodyPr>
          <a:lstStyle>
            <a:lvl1pPr marL="0" indent="0">
              <a:buNone/>
              <a:defRPr sz="160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Slide Number Placeholder 5">
            <a:extLst>
              <a:ext uri="{FF2B5EF4-FFF2-40B4-BE49-F238E27FC236}">
                <a16:creationId xmlns:a16="http://schemas.microsoft.com/office/drawing/2014/main" id="{EEC46B77-990B-0745-833B-90A5D0A98BED}"/>
              </a:ext>
            </a:extLst>
          </p:cNvPr>
          <p:cNvSpPr>
            <a:spLocks noGrp="1"/>
          </p:cNvSpPr>
          <p:nvPr>
            <p:ph type="sldNum" sz="quarter" idx="4"/>
          </p:nvPr>
        </p:nvSpPr>
        <p:spPr>
          <a:xfrm>
            <a:off x="6563201" y="5419725"/>
            <a:ext cx="2489454" cy="230933"/>
          </a:xfrm>
          <a:prstGeom prst="rect">
            <a:avLst/>
          </a:prstGeom>
        </p:spPr>
        <p:txBody>
          <a:bodyPr vert="horz" lIns="91440" tIns="45720" rIns="91440" bIns="45720" rtlCol="0" anchor="ctr"/>
          <a:lstStyle>
            <a:lvl1pPr algn="r">
              <a:defRPr sz="9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49246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74347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563201" y="5410729"/>
            <a:ext cx="2489454" cy="239929"/>
          </a:xfrm>
          <a:prstGeom prst="rect">
            <a:avLst/>
          </a:prstGeom>
        </p:spPr>
        <p:txBody>
          <a:bodyPr vert="horz" lIns="91440" tIns="45720" rIns="91440" bIns="45720" rtlCol="0" anchor="ctr"/>
          <a:lstStyle>
            <a:lvl1pPr algn="r">
              <a:defRPr sz="9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490879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5" r:id="rId8"/>
    <p:sldLayoutId id="2147483693" r:id="rId9"/>
    <p:sldLayoutId id="2147483694" r:id="rId10"/>
    <p:sldLayoutId id="2147483696" r:id="rId11"/>
    <p:sldLayoutId id="2147483697" r:id="rId12"/>
  </p:sldLayoutIdLst>
  <p:hf hdr="0" ftr="0" dt="0"/>
  <p:txStyles>
    <p:titleStyle>
      <a:lvl1pPr algn="l" defTabSz="685800" rtl="0" eaLnBrk="1" latinLnBrk="0" hangingPunct="1">
        <a:lnSpc>
          <a:spcPct val="90000"/>
        </a:lnSpc>
        <a:spcBef>
          <a:spcPct val="0"/>
        </a:spcBef>
        <a:buNone/>
        <a:defRPr sz="3300" kern="1200" cap="all" spc="100" baseline="0">
          <a:solidFill>
            <a:schemeClr val="bg1"/>
          </a:solidFill>
          <a:effectLst>
            <a:outerShdw blurRad="50800" dist="38100" dir="2700000" algn="tl" rotWithShape="0">
              <a:prstClr val="black">
                <a:alpha val="40000"/>
              </a:prstClr>
            </a:outerShdw>
          </a:effectLst>
          <a:latin typeface="Impact" panose="020B0806030902050204" pitchFamily="34" charset="0"/>
          <a:ea typeface="+mj-ea"/>
          <a:cs typeface="+mj-cs"/>
        </a:defRPr>
      </a:lvl1pPr>
    </p:titleStyle>
    <p:bodyStyle>
      <a:lvl1pPr marL="171450" indent="-171450" algn="l" defTabSz="685800" rtl="0" eaLnBrk="1" latinLnBrk="0" hangingPunct="1">
        <a:lnSpc>
          <a:spcPct val="100000"/>
        </a:lnSpc>
        <a:spcBef>
          <a:spcPts val="1000"/>
        </a:spcBef>
        <a:buFont typeface="Arial" panose="020B0604020202020204" pitchFamily="34" charset="0"/>
        <a:buChar char="•"/>
        <a:defRPr sz="2100" kern="1200" baseline="0">
          <a:solidFill>
            <a:schemeClr val="tx2"/>
          </a:solidFill>
          <a:latin typeface="+mn-lt"/>
          <a:ea typeface="+mn-ea"/>
          <a:cs typeface="+mn-cs"/>
        </a:defRPr>
      </a:lvl1pPr>
      <a:lvl2pPr marL="514350" indent="-171450" algn="l" defTabSz="685800" rtl="0" eaLnBrk="1" latinLnBrk="0" hangingPunct="1">
        <a:lnSpc>
          <a:spcPct val="100000"/>
        </a:lnSpc>
        <a:spcBef>
          <a:spcPts val="1000"/>
        </a:spcBef>
        <a:buFont typeface="Arial" panose="020B0604020202020204" pitchFamily="34" charset="0"/>
        <a:buChar char="•"/>
        <a:defRPr sz="1800" kern="1200" baseline="0">
          <a:solidFill>
            <a:schemeClr val="tx2"/>
          </a:solidFill>
          <a:latin typeface="+mn-lt"/>
          <a:ea typeface="+mn-ea"/>
          <a:cs typeface="+mn-cs"/>
        </a:defRPr>
      </a:lvl2pPr>
      <a:lvl3pPr marL="857250" indent="-171450" algn="l" defTabSz="685800" rtl="0" eaLnBrk="1" latinLnBrk="0" hangingPunct="1">
        <a:lnSpc>
          <a:spcPct val="100000"/>
        </a:lnSpc>
        <a:spcBef>
          <a:spcPts val="1000"/>
        </a:spcBef>
        <a:buFont typeface="Arial" panose="020B0604020202020204" pitchFamily="34" charset="0"/>
        <a:buChar char="•"/>
        <a:defRPr sz="1500" kern="1200" baseline="0">
          <a:solidFill>
            <a:schemeClr val="tx2"/>
          </a:solidFill>
          <a:latin typeface="+mn-lt"/>
          <a:ea typeface="+mn-ea"/>
          <a:cs typeface="+mn-cs"/>
        </a:defRPr>
      </a:lvl3pPr>
      <a:lvl4pPr marL="1200150" indent="-171450" algn="l" defTabSz="685800" rtl="0" eaLnBrk="1" latinLnBrk="0" hangingPunct="1">
        <a:lnSpc>
          <a:spcPct val="100000"/>
        </a:lnSpc>
        <a:spcBef>
          <a:spcPts val="1000"/>
        </a:spcBef>
        <a:buFont typeface="Arial" panose="020B0604020202020204" pitchFamily="34" charset="0"/>
        <a:buChar char="•"/>
        <a:defRPr sz="1350" kern="1200" baseline="0">
          <a:solidFill>
            <a:schemeClr val="tx2"/>
          </a:solidFill>
          <a:latin typeface="+mn-lt"/>
          <a:ea typeface="+mn-ea"/>
          <a:cs typeface="+mn-cs"/>
        </a:defRPr>
      </a:lvl4pPr>
      <a:lvl5pPr marL="1543050" indent="-171450" algn="l" defTabSz="685800" rtl="0" eaLnBrk="1" latinLnBrk="0" hangingPunct="1">
        <a:lnSpc>
          <a:spcPct val="100000"/>
        </a:lnSpc>
        <a:spcBef>
          <a:spcPts val="1000"/>
        </a:spcBef>
        <a:buFont typeface="Arial" panose="020B0604020202020204" pitchFamily="34" charset="0"/>
        <a:buChar char="•"/>
        <a:defRPr sz="1350" kern="1200" baseline="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jpg"/><Relationship Id="rId3" Type="http://schemas.microsoft.com/office/2007/relationships/hdphoto" Target="../media/hdphoto1.wdp"/><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20.png"/><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hyperlink" Target="mailto:Msfc-smallbusiness@mail.nasa.gov" TargetMode="External"/><Relationship Id="rId3" Type="http://schemas.openxmlformats.org/officeDocument/2006/relationships/hyperlink" Target="mailto:Arc-smallbusiness@mail.nasa.gov" TargetMode="External"/><Relationship Id="rId7" Type="http://schemas.openxmlformats.org/officeDocument/2006/relationships/hyperlink" Target="mailto:Ksc-smallbusiness@mail.nasa.gov" TargetMode="External"/><Relationship Id="rId12" Type="http://schemas.openxmlformats.org/officeDocument/2006/relationships/hyperlink" Target="mailto:nssc-smallbusiness@mail.nasa.gov"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mailto:Jsc-smallbusiness@mail.nasa.gov" TargetMode="External"/><Relationship Id="rId11" Type="http://schemas.openxmlformats.org/officeDocument/2006/relationships/hyperlink" Target="mailto:hq-itpo-smallbusiness@mail.nasa.gov" TargetMode="External"/><Relationship Id="rId5" Type="http://schemas.openxmlformats.org/officeDocument/2006/relationships/hyperlink" Target="mailto:Larc-smallbusiness@mail.nasa.gov" TargetMode="External"/><Relationship Id="rId10" Type="http://schemas.openxmlformats.org/officeDocument/2006/relationships/hyperlink" Target="mailto:Gsfc-smallbusiness@mail.nasa.gov" TargetMode="External"/><Relationship Id="rId4" Type="http://schemas.openxmlformats.org/officeDocument/2006/relationships/hyperlink" Target="mailto:Grc-smallbusiness@mail.nasa.gov" TargetMode="External"/><Relationship Id="rId9" Type="http://schemas.openxmlformats.org/officeDocument/2006/relationships/hyperlink" Target="mailto:Ssc-smaallbusiness@mail.nasa.go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nasa.gov/osbp/nasa-vendor-databas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nasa.gov/osbp/active-contract-listing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hq.nasa.gov/office/procurement/forecast/"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hyperlink" Target="https://youtu.be/kOp9pi7GZic"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www.youtube.com/watch?v=tP7bNZt0QBU"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MSFC-NASAMentorProtegeProgram@mail.nasa.gov" TargetMode="External"/><Relationship Id="rId2" Type="http://schemas.openxmlformats.org/officeDocument/2006/relationships/hyperlink" Target="https://www.nasa.gov/osbp/mentor-protege-program" TargetMode="Externa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nspires.nasaprs.com/external/solicitations/solicitations!init.do" TargetMode="External"/><Relationship Id="rId7" Type="http://schemas.openxmlformats.org/officeDocument/2006/relationships/hyperlink" Target="https://nspires.nasaprs.com/external/solicitations/solicitations!init.do?s=Closed/Pas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nspires.nasaprs.com/external/solicitations/solicitations!init.do?s=Open" TargetMode="External"/><Relationship Id="rId5" Type="http://schemas.openxmlformats.org/officeDocument/2006/relationships/hyperlink" Target="https://nspires.nasaprs.com/external/solicitations/solicitations!init.do?s=Future" TargetMode="External"/><Relationship Id="rId4" Type="http://schemas.openxmlformats.org/officeDocument/2006/relationships/hyperlink" Target="https://nspires.nasaprs.com/external/solicitations/solicitations!init.do?s=Due%20in%2030%20Days"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nasa.gov/osbp/learning-series" TargetMode="External"/><Relationship Id="rId2" Type="http://schemas.openxmlformats.org/officeDocument/2006/relationships/hyperlink" Target="https://www.nasa.gov/osbp/regional-outreach" TargetMode="External"/><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jpg"/></Relationships>
</file>

<file path=ppt/slides/_rels/slide29.xml.rels><?xml version="1.0" encoding="UTF-8" standalone="yes"?>
<Relationships xmlns="http://schemas.openxmlformats.org/package/2006/relationships"><Relationship Id="rId8" Type="http://schemas.openxmlformats.org/officeDocument/2006/relationships/hyperlink" Target="https://youtu.be/vh8lh-Dzdhs" TargetMode="External"/><Relationship Id="rId3" Type="http://schemas.openxmlformats.org/officeDocument/2006/relationships/hyperlink" Target="https://www.nasa.gov/osbp/learning-series-archive" TargetMode="External"/><Relationship Id="rId7" Type="http://schemas.openxmlformats.org/officeDocument/2006/relationships/hyperlink" Target="https://youtu.be/VzGcHQcOtyw" TargetMode="External"/><Relationship Id="rId2" Type="http://schemas.openxmlformats.org/officeDocument/2006/relationships/hyperlink" Target="https://www.nasa.gov/osbp/learning-series" TargetMode="External"/><Relationship Id="rId1" Type="http://schemas.openxmlformats.org/officeDocument/2006/relationships/slideLayout" Target="../slideLayouts/slideLayout2.xml"/><Relationship Id="rId6" Type="http://schemas.openxmlformats.org/officeDocument/2006/relationships/hyperlink" Target="https://youtu.be/WFEYgsIIzp0" TargetMode="External"/><Relationship Id="rId11" Type="http://schemas.openxmlformats.org/officeDocument/2006/relationships/hyperlink" Target="https://youtu.be/AWLpCEoXmV0" TargetMode="External"/><Relationship Id="rId5" Type="http://schemas.openxmlformats.org/officeDocument/2006/relationships/hyperlink" Target="https://youtu.be/d3KjeU8SzuM" TargetMode="External"/><Relationship Id="rId10" Type="http://schemas.openxmlformats.org/officeDocument/2006/relationships/hyperlink" Target="https://youtu.be/ezRezDJoSGw" TargetMode="External"/><Relationship Id="rId4" Type="http://schemas.openxmlformats.org/officeDocument/2006/relationships/hyperlink" Target="https://youtu.be/ot9lINMbzrE" TargetMode="External"/><Relationship Id="rId9" Type="http://schemas.openxmlformats.org/officeDocument/2006/relationships/hyperlink" Target="https://youtu.be/siLhPITClQ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nasa.gov/centers/stennis/about/jobs/index.html" TargetMode="External"/><Relationship Id="rId4" Type="http://schemas.openxmlformats.org/officeDocument/2006/relationships/image" Target="../media/image10.emf"/></Relationships>
</file>

<file path=ppt/slides/_rels/slide30.xml.rels><?xml version="1.0" encoding="UTF-8" standalone="yes"?>
<Relationships xmlns="http://schemas.openxmlformats.org/package/2006/relationships"><Relationship Id="rId8" Type="http://schemas.openxmlformats.org/officeDocument/2006/relationships/hyperlink" Target="http://www.sam.gov/content/home" TargetMode="External"/><Relationship Id="rId3" Type="http://schemas.openxmlformats.org/officeDocument/2006/relationships/hyperlink" Target="http://www.hq.nasa.gov/office/procurement/forecast/" TargetMode="External"/><Relationship Id="rId7" Type="http://schemas.openxmlformats.org/officeDocument/2006/relationships/hyperlink" Target="https://www.apexaccelerators.us/#/" TargetMode="External"/><Relationship Id="rId2" Type="http://schemas.openxmlformats.org/officeDocument/2006/relationships/hyperlink" Target="http://www.nasa.gov/osbp" TargetMode="External"/><Relationship Id="rId1" Type="http://schemas.openxmlformats.org/officeDocument/2006/relationships/slideLayout" Target="../slideLayouts/slideLayout2.xml"/><Relationship Id="rId6" Type="http://schemas.openxmlformats.org/officeDocument/2006/relationships/hyperlink" Target="http://www.aptac-us.org/" TargetMode="External"/><Relationship Id="rId5" Type="http://schemas.openxmlformats.org/officeDocument/2006/relationships/hyperlink" Target="http://www.nasa.gov/FOIA/NASA-Centers.html" TargetMode="External"/><Relationship Id="rId4" Type="http://schemas.openxmlformats.org/officeDocument/2006/relationships/hyperlink" Target="https://www.nasa.gov/osbp/nasa-vendor-database/"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ssc-smallbusiness@mail.nasa.gov" TargetMode="External"/><Relationship Id="rId7" Type="http://schemas.openxmlformats.org/officeDocument/2006/relationships/hyperlink" Target="mailto:laurie.jugan@mset.org" TargetMode="External"/><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hyperlink" Target="https://mset.org/stennis-business-council/" TargetMode="External"/><Relationship Id="rId5" Type="http://schemas.openxmlformats.org/officeDocument/2006/relationships/hyperlink" Target="https://www.mset.org/recent-newsletters/" TargetMode="External"/><Relationship Id="rId4" Type="http://schemas.openxmlformats.org/officeDocument/2006/relationships/hyperlink" Target="http://www.mset.org/"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mailto:Kay.S.Doane@nasa.gov" TargetMode="External"/><Relationship Id="rId2" Type="http://schemas.openxmlformats.org/officeDocument/2006/relationships/hyperlink" Target="mailto:ssc-smallbusiness@mail.nasa.gov" TargetMode="External"/><Relationship Id="rId1" Type="http://schemas.openxmlformats.org/officeDocument/2006/relationships/slideLayout" Target="../slideLayouts/slideLayout2.xml"/><Relationship Id="rId6" Type="http://schemas.openxmlformats.org/officeDocument/2006/relationships/hyperlink" Target="https://www.nasa.gov/FOIA/index.html" TargetMode="External"/><Relationship Id="rId5" Type="http://schemas.openxmlformats.org/officeDocument/2006/relationships/hyperlink" Target="https://www.nasa.gov/sites/default/files/atoms/files/nasa_sb_technical_advisors_tagged_0.pdf" TargetMode="External"/><Relationship Id="rId4" Type="http://schemas.openxmlformats.org/officeDocument/2006/relationships/hyperlink" Target="https://www.nasa.gov/office/procuremen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nasa.gov/osbp"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F17F3-0AA8-F240-8F0F-C9513770BB02}"/>
              </a:ext>
            </a:extLst>
          </p:cNvPr>
          <p:cNvSpPr>
            <a:spLocks noGrp="1"/>
          </p:cNvSpPr>
          <p:nvPr>
            <p:ph type="ctrTitle"/>
          </p:nvPr>
        </p:nvSpPr>
        <p:spPr/>
        <p:txBody>
          <a:bodyPr>
            <a:normAutofit fontScale="90000"/>
          </a:bodyPr>
          <a:lstStyle/>
          <a:p>
            <a:r>
              <a:rPr lang="en-US" dirty="0"/>
              <a:t>OFFICE OF SMALL BUSINESS PROGRAMS</a:t>
            </a:r>
          </a:p>
        </p:txBody>
      </p:sp>
      <p:sp>
        <p:nvSpPr>
          <p:cNvPr id="3" name="Subtitle 2">
            <a:extLst>
              <a:ext uri="{FF2B5EF4-FFF2-40B4-BE49-F238E27FC236}">
                <a16:creationId xmlns:a16="http://schemas.microsoft.com/office/drawing/2014/main" id="{7DB3A536-0B5E-204C-B200-2E3FC12DDCF2}"/>
              </a:ext>
            </a:extLst>
          </p:cNvPr>
          <p:cNvSpPr>
            <a:spLocks noGrp="1"/>
          </p:cNvSpPr>
          <p:nvPr>
            <p:ph type="subTitle" idx="1"/>
          </p:nvPr>
        </p:nvSpPr>
        <p:spPr/>
        <p:txBody>
          <a:bodyPr>
            <a:normAutofit/>
          </a:bodyPr>
          <a:lstStyle/>
          <a:p>
            <a:r>
              <a:rPr lang="en-US" dirty="0"/>
              <a:t>Kay Doane</a:t>
            </a:r>
          </a:p>
          <a:p>
            <a:r>
              <a:rPr lang="en-US" dirty="0"/>
              <a:t>Small Business Program Manager</a:t>
            </a:r>
          </a:p>
          <a:p>
            <a:r>
              <a:rPr lang="en-US" dirty="0"/>
              <a:t>May 2023</a:t>
            </a:r>
          </a:p>
        </p:txBody>
      </p:sp>
    </p:spTree>
    <p:extLst>
      <p:ext uri="{BB962C8B-B14F-4D97-AF65-F5344CB8AC3E}">
        <p14:creationId xmlns:p14="http://schemas.microsoft.com/office/powerpoint/2010/main" val="1692523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defTabSz="685578">
              <a:defRPr/>
            </a:pPr>
            <a:fld id="{03462AA6-59AE-4369-B509-908C613F1114}" type="slidenum">
              <a:rPr lang="en-US">
                <a:solidFill>
                  <a:prstClr val="black"/>
                </a:solidFill>
                <a:latin typeface="Franklin Gothic Book" panose="020B0503020102020204" pitchFamily="34" charset="0"/>
              </a:rPr>
              <a:pPr defTabSz="685578">
                <a:defRPr/>
              </a:pPr>
              <a:t>10</a:t>
            </a:fld>
            <a:endParaRPr lang="en-US" dirty="0">
              <a:solidFill>
                <a:prstClr val="black"/>
              </a:solidFill>
              <a:latin typeface="Franklin Gothic Book" panose="020B0503020102020204" pitchFamily="34" charset="0"/>
            </a:endParaRPr>
          </a:p>
        </p:txBody>
      </p:sp>
      <p:sp>
        <p:nvSpPr>
          <p:cNvPr id="3" name="Rectangle 2">
            <a:extLst>
              <a:ext uri="{FF2B5EF4-FFF2-40B4-BE49-F238E27FC236}">
                <a16:creationId xmlns:a16="http://schemas.microsoft.com/office/drawing/2014/main" id="{BF0514FE-192D-456F-BFC2-F20F624B4786}"/>
              </a:ext>
            </a:extLst>
          </p:cNvPr>
          <p:cNvSpPr/>
          <p:nvPr/>
        </p:nvSpPr>
        <p:spPr>
          <a:xfrm>
            <a:off x="847493" y="128431"/>
            <a:ext cx="7639948" cy="646331"/>
          </a:xfrm>
          <a:prstGeom prst="rect">
            <a:avLst/>
          </a:prstGeom>
        </p:spPr>
        <p:txBody>
          <a:bodyPr wrap="square">
            <a:spAutoFit/>
          </a:bodyPr>
          <a:lstStyle/>
          <a:p>
            <a:pPr algn="ctr" defTabSz="685578">
              <a:defRPr/>
            </a:pPr>
            <a:r>
              <a:rPr lang="en-ZW" b="1" dirty="0">
                <a:solidFill>
                  <a:prstClr val="white"/>
                </a:solidFill>
                <a:latin typeface="Franklin Gothic Book" panose="020B0503020102020204" pitchFamily="34" charset="0"/>
              </a:rPr>
              <a:t>Enables the Agency’s mission and </a:t>
            </a:r>
            <a:r>
              <a:rPr lang="en-US" b="1" dirty="0">
                <a:solidFill>
                  <a:prstClr val="white"/>
                </a:solidFill>
                <a:latin typeface="Franklin Gothic Book" panose="020B0503020102020204" pitchFamily="34" charset="0"/>
              </a:rPr>
              <a:t>execute contracts in support of programmatic, institutional, and operational needs</a:t>
            </a:r>
          </a:p>
        </p:txBody>
      </p:sp>
      <p:pic>
        <p:nvPicPr>
          <p:cNvPr id="6" name="Picture 5">
            <a:extLst>
              <a:ext uri="{FF2B5EF4-FFF2-40B4-BE49-F238E27FC236}">
                <a16:creationId xmlns:a16="http://schemas.microsoft.com/office/drawing/2014/main" id="{774C3643-CCE0-45A2-814D-859701E4EA81}"/>
              </a:ext>
            </a:extLst>
          </p:cNvPr>
          <p:cNvPicPr>
            <a:picLocks noChangeAspect="1"/>
          </p:cNvPicPr>
          <p:nvPr/>
        </p:nvPicPr>
        <p:blipFill>
          <a:blip r:embed="rId3"/>
          <a:stretch>
            <a:fillRect/>
          </a:stretch>
        </p:blipFill>
        <p:spPr>
          <a:xfrm>
            <a:off x="0" y="759975"/>
            <a:ext cx="9144000" cy="4492410"/>
          </a:xfrm>
          <a:prstGeom prst="rect">
            <a:avLst/>
          </a:prstGeom>
        </p:spPr>
      </p:pic>
    </p:spTree>
    <p:extLst>
      <p:ext uri="{BB962C8B-B14F-4D97-AF65-F5344CB8AC3E}">
        <p14:creationId xmlns:p14="http://schemas.microsoft.com/office/powerpoint/2010/main" val="1963887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07706" y="202490"/>
            <a:ext cx="8229601" cy="596635"/>
          </a:xfrm>
        </p:spPr>
        <p:txBody>
          <a:bodyPr>
            <a:noAutofit/>
          </a:bodyPr>
          <a:lstStyle/>
          <a:p>
            <a:pPr algn="ctr" defTabSz="685389"/>
            <a:r>
              <a:rPr lang="en-US" dirty="0"/>
              <a:t>PSL Service Delivery Model </a:t>
            </a:r>
          </a:p>
        </p:txBody>
      </p:sp>
      <p:sp>
        <p:nvSpPr>
          <p:cNvPr id="4" name="Slide Number Placeholder 3"/>
          <p:cNvSpPr>
            <a:spLocks noGrp="1"/>
          </p:cNvSpPr>
          <p:nvPr>
            <p:ph type="sldNum" sz="quarter" idx="4294967295"/>
          </p:nvPr>
        </p:nvSpPr>
        <p:spPr>
          <a:xfrm>
            <a:off x="7085410" y="5306193"/>
            <a:ext cx="2057400" cy="273844"/>
          </a:xfrm>
        </p:spPr>
        <p:txBody>
          <a:bodyPr/>
          <a:lstStyle/>
          <a:p>
            <a:pPr defTabSz="685578">
              <a:defRPr/>
            </a:pPr>
            <a:r>
              <a:rPr lang="en-US" sz="675" dirty="0">
                <a:solidFill>
                  <a:prstClr val="black"/>
                </a:solidFill>
                <a:latin typeface="Arial" panose="020B0604020202020204" pitchFamily="34" charset="0"/>
                <a:cs typeface="Arial" panose="020B0604020202020204" pitchFamily="34" charset="0"/>
              </a:rPr>
              <a:t>Jan. 18, 2023</a:t>
            </a:r>
          </a:p>
        </p:txBody>
      </p:sp>
      <p:sp>
        <p:nvSpPr>
          <p:cNvPr id="5" name="Rectangle 4">
            <a:extLst>
              <a:ext uri="{FF2B5EF4-FFF2-40B4-BE49-F238E27FC236}">
                <a16:creationId xmlns:a16="http://schemas.microsoft.com/office/drawing/2014/main" id="{9884EA6F-3F65-4E94-8692-2136BD6E0766}"/>
              </a:ext>
            </a:extLst>
          </p:cNvPr>
          <p:cNvSpPr/>
          <p:nvPr/>
        </p:nvSpPr>
        <p:spPr>
          <a:xfrm>
            <a:off x="4648381" y="4626091"/>
            <a:ext cx="3325613" cy="578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80">
              <a:defRPr/>
            </a:pPr>
            <a:endParaRPr lang="en-US" sz="1215">
              <a:solidFill>
                <a:srgbClr val="FFFFFF"/>
              </a:solidFill>
              <a:latin typeface="Arial" panose="020B0604020202020204"/>
            </a:endParaRPr>
          </a:p>
        </p:txBody>
      </p:sp>
      <p:pic>
        <p:nvPicPr>
          <p:cNvPr id="6" name="Picture 5">
            <a:extLst>
              <a:ext uri="{FF2B5EF4-FFF2-40B4-BE49-F238E27FC236}">
                <a16:creationId xmlns:a16="http://schemas.microsoft.com/office/drawing/2014/main" id="{D1A44DE4-9F52-46CB-AA67-FA7A510A54BC}"/>
              </a:ext>
            </a:extLst>
          </p:cNvPr>
          <p:cNvPicPr>
            <a:picLocks noChangeAspect="1"/>
          </p:cNvPicPr>
          <p:nvPr/>
        </p:nvPicPr>
        <p:blipFill>
          <a:blip r:embed="rId3"/>
          <a:stretch>
            <a:fillRect/>
          </a:stretch>
        </p:blipFill>
        <p:spPr>
          <a:xfrm>
            <a:off x="2604523" y="1944540"/>
            <a:ext cx="3325613" cy="2064558"/>
          </a:xfrm>
          <a:prstGeom prst="rect">
            <a:avLst/>
          </a:prstGeom>
        </p:spPr>
      </p:pic>
      <p:sp>
        <p:nvSpPr>
          <p:cNvPr id="8" name="Oval 7">
            <a:extLst>
              <a:ext uri="{FF2B5EF4-FFF2-40B4-BE49-F238E27FC236}">
                <a16:creationId xmlns:a16="http://schemas.microsoft.com/office/drawing/2014/main" id="{03AE3EAA-086E-435B-98F3-D037CE37E57A}"/>
              </a:ext>
            </a:extLst>
          </p:cNvPr>
          <p:cNvSpPr/>
          <p:nvPr/>
        </p:nvSpPr>
        <p:spPr>
          <a:xfrm>
            <a:off x="4606028" y="984054"/>
            <a:ext cx="1223106" cy="1082224"/>
          </a:xfrm>
          <a:prstGeom prst="ellipse">
            <a:avLst/>
          </a:prstGeom>
          <a:solidFill>
            <a:schemeClr val="bg1"/>
          </a:solidFill>
          <a:ln w="38100">
            <a:solidFill>
              <a:srgbClr val="85B6E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11480">
              <a:lnSpc>
                <a:spcPct val="150000"/>
              </a:lnSpc>
              <a:defRPr/>
            </a:pPr>
            <a:r>
              <a:rPr lang="en-US" sz="720" b="1" dirty="0">
                <a:solidFill>
                  <a:srgbClr val="0064A7"/>
                </a:solidFill>
                <a:latin typeface="Arial" panose="020B0604020202020204"/>
              </a:rPr>
              <a:t>GSFC</a:t>
            </a:r>
          </a:p>
          <a:p>
            <a:pPr algn="ctr" defTabSz="411480">
              <a:lnSpc>
                <a:spcPct val="150000"/>
              </a:lnSpc>
              <a:defRPr/>
            </a:pPr>
            <a:r>
              <a:rPr lang="en-US" sz="630" b="1" dirty="0">
                <a:solidFill>
                  <a:srgbClr val="C00000"/>
                </a:solidFill>
                <a:latin typeface="Arial Unicode MS" panose="020B0604020202020204" pitchFamily="34" charset="-128"/>
                <a:ea typeface="Arial Unicode MS" panose="020B0604020202020204" pitchFamily="34" charset="-128"/>
              </a:rPr>
              <a:t>★</a:t>
            </a:r>
            <a:r>
              <a:rPr lang="en-US" sz="630" b="1" dirty="0">
                <a:solidFill>
                  <a:srgbClr val="3C3C3C"/>
                </a:solidFill>
                <a:latin typeface="Arial Unicode MS" panose="020B0604020202020204" pitchFamily="34" charset="-128"/>
                <a:ea typeface="Arial Unicode MS" panose="020B0604020202020204" pitchFamily="34" charset="-128"/>
              </a:rPr>
              <a:t> </a:t>
            </a:r>
            <a:r>
              <a:rPr lang="en-US" sz="630" b="1" dirty="0">
                <a:solidFill>
                  <a:srgbClr val="000000"/>
                </a:solidFill>
                <a:latin typeface="Arial" panose="020B0604020202020204"/>
              </a:rPr>
              <a:t>Financial Support Services</a:t>
            </a:r>
          </a:p>
          <a:p>
            <a:pPr algn="ctr" defTabSz="411480">
              <a:lnSpc>
                <a:spcPct val="150000"/>
              </a:lnSpc>
              <a:defRPr/>
            </a:pPr>
            <a:r>
              <a:rPr lang="en-US" sz="630" b="1" dirty="0">
                <a:solidFill>
                  <a:srgbClr val="C00000"/>
                </a:solidFill>
                <a:latin typeface="Arial Unicode MS" panose="020B0604020202020204" pitchFamily="34" charset="-128"/>
                <a:ea typeface="Arial Unicode MS" panose="020B0604020202020204" pitchFamily="34" charset="-128"/>
              </a:rPr>
              <a:t>★</a:t>
            </a:r>
            <a:r>
              <a:rPr lang="en-US" sz="630" b="1" dirty="0">
                <a:solidFill>
                  <a:srgbClr val="3C3C3C"/>
                </a:solidFill>
                <a:latin typeface="Arial Unicode MS" panose="020B0604020202020204" pitchFamily="34" charset="-128"/>
                <a:ea typeface="Arial Unicode MS" panose="020B0604020202020204" pitchFamily="34" charset="-128"/>
              </a:rPr>
              <a:t> </a:t>
            </a:r>
            <a:r>
              <a:rPr lang="en-US" sz="630" b="1" dirty="0">
                <a:solidFill>
                  <a:srgbClr val="000000"/>
                </a:solidFill>
                <a:latin typeface="Arial" panose="020B0604020202020204"/>
              </a:rPr>
              <a:t>PP&amp;C</a:t>
            </a:r>
          </a:p>
          <a:p>
            <a:pPr algn="ctr" defTabSz="411480">
              <a:lnSpc>
                <a:spcPct val="150000"/>
              </a:lnSpc>
              <a:defRPr/>
            </a:pPr>
            <a:r>
              <a:rPr lang="en-US" sz="630" b="1" dirty="0">
                <a:solidFill>
                  <a:srgbClr val="C00000"/>
                </a:solidFill>
                <a:latin typeface="Arial Unicode MS" panose="020B0604020202020204" pitchFamily="34" charset="-128"/>
                <a:ea typeface="Arial Unicode MS" panose="020B0604020202020204" pitchFamily="34" charset="-128"/>
              </a:rPr>
              <a:t>★</a:t>
            </a:r>
            <a:r>
              <a:rPr lang="en-US" sz="630" b="1" dirty="0">
                <a:solidFill>
                  <a:srgbClr val="3C3C3C"/>
                </a:solidFill>
                <a:latin typeface="Arial Unicode MS" panose="020B0604020202020204" pitchFamily="34" charset="-128"/>
                <a:ea typeface="Arial Unicode MS" panose="020B0604020202020204" pitchFamily="34" charset="-128"/>
              </a:rPr>
              <a:t> </a:t>
            </a:r>
            <a:r>
              <a:rPr lang="en-US" sz="630" b="1" dirty="0">
                <a:solidFill>
                  <a:srgbClr val="000000"/>
                </a:solidFill>
                <a:latin typeface="Arial" panose="020B0604020202020204"/>
              </a:rPr>
              <a:t>Protective Services </a:t>
            </a:r>
          </a:p>
          <a:p>
            <a:pPr algn="ctr" defTabSz="411480">
              <a:lnSpc>
                <a:spcPct val="150000"/>
              </a:lnSpc>
              <a:defRPr/>
            </a:pPr>
            <a:r>
              <a:rPr lang="en-US" sz="630" dirty="0">
                <a:solidFill>
                  <a:srgbClr val="C00000"/>
                </a:solidFill>
                <a:latin typeface="Arial Unicode MS" panose="020B0604020202020204" pitchFamily="34" charset="-128"/>
                <a:ea typeface="Arial Unicode MS" panose="020B0604020202020204" pitchFamily="34" charset="-128"/>
              </a:rPr>
              <a:t>★ </a:t>
            </a:r>
            <a:r>
              <a:rPr lang="en-US" sz="630" b="1" dirty="0">
                <a:solidFill>
                  <a:srgbClr val="000000"/>
                </a:solidFill>
                <a:latin typeface="Arial" panose="020B0604020202020204"/>
              </a:rPr>
              <a:t>Admin. Services</a:t>
            </a:r>
          </a:p>
        </p:txBody>
      </p:sp>
      <p:sp>
        <p:nvSpPr>
          <p:cNvPr id="9" name="Oval 8">
            <a:extLst>
              <a:ext uri="{FF2B5EF4-FFF2-40B4-BE49-F238E27FC236}">
                <a16:creationId xmlns:a16="http://schemas.microsoft.com/office/drawing/2014/main" id="{756F5D8D-9511-4C40-9A80-7CA3973315E3}"/>
              </a:ext>
            </a:extLst>
          </p:cNvPr>
          <p:cNvSpPr/>
          <p:nvPr/>
        </p:nvSpPr>
        <p:spPr>
          <a:xfrm>
            <a:off x="4520234" y="3907062"/>
            <a:ext cx="853305" cy="753518"/>
          </a:xfrm>
          <a:prstGeom prst="ellipse">
            <a:avLst/>
          </a:prstGeom>
          <a:solidFill>
            <a:schemeClr val="bg1"/>
          </a:solidFill>
          <a:ln w="38100">
            <a:solidFill>
              <a:srgbClr val="85B6E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defTabSz="411480">
              <a:lnSpc>
                <a:spcPct val="150000"/>
              </a:lnSpc>
              <a:defRPr/>
            </a:pPr>
            <a:r>
              <a:rPr lang="en-US" sz="720" b="1" dirty="0">
                <a:solidFill>
                  <a:srgbClr val="0064A7"/>
                </a:solidFill>
                <a:latin typeface="Arial" panose="020B0604020202020204"/>
              </a:rPr>
              <a:t>SSC</a:t>
            </a:r>
          </a:p>
          <a:p>
            <a:pPr algn="ctr" defTabSz="411480">
              <a:lnSpc>
                <a:spcPct val="150000"/>
              </a:lnSpc>
              <a:defRPr/>
            </a:pPr>
            <a:r>
              <a:rPr lang="en-US" sz="630" b="1" dirty="0">
                <a:solidFill>
                  <a:srgbClr val="C00000"/>
                </a:solidFill>
                <a:latin typeface="Arial Unicode MS" panose="020B0604020202020204" pitchFamily="34" charset="-128"/>
                <a:ea typeface="Arial Unicode MS" panose="020B0604020202020204" pitchFamily="34" charset="-128"/>
              </a:rPr>
              <a:t>★</a:t>
            </a:r>
            <a:r>
              <a:rPr lang="en-US" sz="630" b="1" dirty="0">
                <a:solidFill>
                  <a:srgbClr val="3C3C3C"/>
                </a:solidFill>
                <a:latin typeface="Arial Unicode MS" panose="020B0604020202020204" pitchFamily="34" charset="-128"/>
                <a:ea typeface="Arial Unicode MS" panose="020B0604020202020204" pitchFamily="34" charset="-128"/>
              </a:rPr>
              <a:t> </a:t>
            </a:r>
            <a:r>
              <a:rPr lang="en-US" sz="630" b="1" dirty="0">
                <a:solidFill>
                  <a:srgbClr val="000000"/>
                </a:solidFill>
                <a:latin typeface="Arial" panose="020B0604020202020204"/>
              </a:rPr>
              <a:t>Construction</a:t>
            </a:r>
          </a:p>
          <a:p>
            <a:pPr algn="ctr" defTabSz="411480">
              <a:lnSpc>
                <a:spcPct val="150000"/>
              </a:lnSpc>
              <a:defRPr/>
            </a:pPr>
            <a:r>
              <a:rPr lang="en-US" sz="630" dirty="0">
                <a:solidFill>
                  <a:srgbClr val="C00000"/>
                </a:solidFill>
                <a:latin typeface="Arial Unicode MS" panose="020B0604020202020204" pitchFamily="34" charset="-128"/>
                <a:ea typeface="Arial Unicode MS" panose="020B0604020202020204" pitchFamily="34" charset="-128"/>
              </a:rPr>
              <a:t>★ </a:t>
            </a:r>
            <a:r>
              <a:rPr lang="en-US" sz="630" b="1" dirty="0">
                <a:solidFill>
                  <a:srgbClr val="000000"/>
                </a:solidFill>
                <a:latin typeface="Arial" panose="020B0604020202020204"/>
              </a:rPr>
              <a:t>Admin. Services</a:t>
            </a:r>
          </a:p>
          <a:p>
            <a:pPr algn="ctr" defTabSz="411480">
              <a:lnSpc>
                <a:spcPct val="150000"/>
              </a:lnSpc>
              <a:defRPr/>
            </a:pPr>
            <a:endParaRPr lang="en-US" sz="472" b="1" dirty="0">
              <a:solidFill>
                <a:srgbClr val="000000"/>
              </a:solidFill>
              <a:latin typeface="Arial" panose="020B0604020202020204"/>
            </a:endParaRPr>
          </a:p>
        </p:txBody>
      </p:sp>
      <p:cxnSp>
        <p:nvCxnSpPr>
          <p:cNvPr id="10" name="Straight Connector 9">
            <a:extLst>
              <a:ext uri="{FF2B5EF4-FFF2-40B4-BE49-F238E27FC236}">
                <a16:creationId xmlns:a16="http://schemas.microsoft.com/office/drawing/2014/main" id="{6A16E687-387B-4F3F-931B-3F909DD1AA83}"/>
              </a:ext>
            </a:extLst>
          </p:cNvPr>
          <p:cNvCxnSpPr>
            <a:cxnSpLocks/>
          </p:cNvCxnSpPr>
          <p:nvPr/>
        </p:nvCxnSpPr>
        <p:spPr>
          <a:xfrm>
            <a:off x="4133566" y="1826391"/>
            <a:ext cx="1018052" cy="900800"/>
          </a:xfrm>
          <a:prstGeom prst="line">
            <a:avLst/>
          </a:prstGeom>
          <a:ln w="38100">
            <a:solidFill>
              <a:srgbClr val="85B6E2"/>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AE29720-2005-4B61-94BF-CF33982C3903}"/>
              </a:ext>
            </a:extLst>
          </p:cNvPr>
          <p:cNvSpPr/>
          <p:nvPr/>
        </p:nvSpPr>
        <p:spPr>
          <a:xfrm>
            <a:off x="3166423" y="1113415"/>
            <a:ext cx="1018052" cy="958226"/>
          </a:xfrm>
          <a:prstGeom prst="ellipse">
            <a:avLst/>
          </a:prstGeom>
          <a:solidFill>
            <a:schemeClr val="bg1"/>
          </a:solidFill>
          <a:ln w="38100">
            <a:solidFill>
              <a:srgbClr val="85B6E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11480">
              <a:lnSpc>
                <a:spcPct val="150000"/>
              </a:lnSpc>
              <a:defRPr/>
            </a:pPr>
            <a:r>
              <a:rPr lang="en-US" sz="720" b="1" dirty="0">
                <a:solidFill>
                  <a:srgbClr val="0064A7"/>
                </a:solidFill>
                <a:latin typeface="Arial" panose="020B0604020202020204"/>
              </a:rPr>
              <a:t>GRC</a:t>
            </a:r>
          </a:p>
          <a:p>
            <a:pPr algn="ctr" defTabSz="411480">
              <a:lnSpc>
                <a:spcPct val="150000"/>
              </a:lnSpc>
              <a:defRPr/>
            </a:pPr>
            <a:r>
              <a:rPr lang="en-US" sz="630" dirty="0">
                <a:solidFill>
                  <a:srgbClr val="C00000"/>
                </a:solidFill>
                <a:latin typeface="Arial Unicode MS" panose="020B0604020202020204" pitchFamily="34" charset="-128"/>
                <a:ea typeface="Arial Unicode MS" panose="020B0604020202020204" pitchFamily="34" charset="-128"/>
              </a:rPr>
              <a:t>★</a:t>
            </a:r>
            <a:r>
              <a:rPr lang="en-US" sz="630" dirty="0">
                <a:solidFill>
                  <a:srgbClr val="3C3C3C"/>
                </a:solidFill>
                <a:latin typeface="Arial Unicode MS" panose="020B0604020202020204" pitchFamily="34" charset="-128"/>
                <a:ea typeface="Arial Unicode MS" panose="020B0604020202020204" pitchFamily="34" charset="-128"/>
              </a:rPr>
              <a:t> </a:t>
            </a:r>
            <a:r>
              <a:rPr lang="en-US" sz="630" b="1" dirty="0">
                <a:solidFill>
                  <a:srgbClr val="000000"/>
                </a:solidFill>
                <a:latin typeface="Arial" panose="020B0604020202020204"/>
              </a:rPr>
              <a:t>A&amp;E Services</a:t>
            </a:r>
          </a:p>
          <a:p>
            <a:pPr algn="ctr" defTabSz="411480">
              <a:lnSpc>
                <a:spcPct val="150000"/>
              </a:lnSpc>
              <a:defRPr/>
            </a:pPr>
            <a:r>
              <a:rPr lang="en-US" sz="630" b="1" dirty="0">
                <a:solidFill>
                  <a:srgbClr val="C00000"/>
                </a:solidFill>
                <a:latin typeface="Arial Unicode MS" panose="020B0604020202020204" pitchFamily="34" charset="-128"/>
                <a:ea typeface="Arial Unicode MS" panose="020B0604020202020204" pitchFamily="34" charset="-128"/>
              </a:rPr>
              <a:t>★</a:t>
            </a:r>
            <a:r>
              <a:rPr lang="en-US" sz="630" b="1" dirty="0">
                <a:solidFill>
                  <a:srgbClr val="3C3C3C"/>
                </a:solidFill>
                <a:latin typeface="Arial Unicode MS" panose="020B0604020202020204" pitchFamily="34" charset="-128"/>
                <a:ea typeface="Arial Unicode MS" panose="020B0604020202020204" pitchFamily="34" charset="-128"/>
              </a:rPr>
              <a:t> </a:t>
            </a:r>
            <a:r>
              <a:rPr lang="en-US" sz="630" b="1" dirty="0">
                <a:solidFill>
                  <a:srgbClr val="000000"/>
                </a:solidFill>
                <a:latin typeface="Arial" panose="020B0604020202020204"/>
              </a:rPr>
              <a:t>Construction</a:t>
            </a:r>
          </a:p>
          <a:p>
            <a:pPr algn="ctr" defTabSz="411480">
              <a:lnSpc>
                <a:spcPct val="150000"/>
              </a:lnSpc>
              <a:defRPr/>
            </a:pPr>
            <a:r>
              <a:rPr lang="en-US" sz="630" b="1" dirty="0">
                <a:solidFill>
                  <a:srgbClr val="70AD47"/>
                </a:solidFill>
                <a:latin typeface="Arial" panose="020B0604020202020204"/>
              </a:rPr>
              <a:t>▲</a:t>
            </a:r>
            <a:r>
              <a:rPr lang="en-US" sz="630" b="1" dirty="0">
                <a:solidFill>
                  <a:srgbClr val="000000"/>
                </a:solidFill>
                <a:latin typeface="Arial" panose="020B0604020202020204"/>
              </a:rPr>
              <a:t> Custodial Services</a:t>
            </a:r>
          </a:p>
          <a:p>
            <a:pPr algn="ctr" defTabSz="411480">
              <a:lnSpc>
                <a:spcPct val="150000"/>
              </a:lnSpc>
              <a:defRPr/>
            </a:pPr>
            <a:r>
              <a:rPr lang="en-US" sz="472" b="1" dirty="0">
                <a:solidFill>
                  <a:srgbClr val="424242"/>
                </a:solidFill>
                <a:latin typeface="Arial Unicode MS" panose="020B0604020202020204" pitchFamily="34" charset="-128"/>
                <a:ea typeface="Arial Unicode MS" panose="020B0604020202020204" pitchFamily="34" charset="-128"/>
              </a:rPr>
              <a:t> </a:t>
            </a:r>
            <a:r>
              <a:rPr lang="en-US" sz="472" b="1" dirty="0">
                <a:solidFill>
                  <a:srgbClr val="000000"/>
                </a:solidFill>
                <a:latin typeface="Arial" panose="020B0604020202020204"/>
              </a:rPr>
              <a:t> </a:t>
            </a:r>
          </a:p>
        </p:txBody>
      </p:sp>
      <p:sp>
        <p:nvSpPr>
          <p:cNvPr id="12" name="Oval 11">
            <a:extLst>
              <a:ext uri="{FF2B5EF4-FFF2-40B4-BE49-F238E27FC236}">
                <a16:creationId xmlns:a16="http://schemas.microsoft.com/office/drawing/2014/main" id="{BFAF9442-D957-4B63-BEEE-4600379C78B7}"/>
              </a:ext>
            </a:extLst>
          </p:cNvPr>
          <p:cNvSpPr/>
          <p:nvPr/>
        </p:nvSpPr>
        <p:spPr>
          <a:xfrm>
            <a:off x="5695879" y="2716564"/>
            <a:ext cx="1677524" cy="1176075"/>
          </a:xfrm>
          <a:prstGeom prst="ellipse">
            <a:avLst/>
          </a:prstGeom>
          <a:solidFill>
            <a:schemeClr val="bg1"/>
          </a:solidFill>
          <a:ln w="38100">
            <a:solidFill>
              <a:srgbClr val="85B6E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defTabSz="411480">
              <a:lnSpc>
                <a:spcPct val="150000"/>
              </a:lnSpc>
              <a:defRPr/>
            </a:pPr>
            <a:r>
              <a:rPr lang="en-US" sz="720" b="1">
                <a:solidFill>
                  <a:srgbClr val="0064A7"/>
                </a:solidFill>
                <a:latin typeface="Arial" panose="020B0604020202020204"/>
              </a:rPr>
              <a:t>MSFC</a:t>
            </a:r>
          </a:p>
          <a:p>
            <a:pPr algn="ctr" defTabSz="411480">
              <a:lnSpc>
                <a:spcPct val="150000"/>
              </a:lnSpc>
              <a:defRPr/>
            </a:pPr>
            <a:r>
              <a:rPr lang="en-US" sz="472" b="1">
                <a:solidFill>
                  <a:srgbClr val="C00000"/>
                </a:solidFill>
                <a:latin typeface="Arial Unicode MS" panose="020B0604020202020204" pitchFamily="34" charset="-128"/>
                <a:ea typeface="Arial Unicode MS" panose="020B0604020202020204" pitchFamily="34" charset="-128"/>
              </a:rPr>
              <a:t>★</a:t>
            </a:r>
            <a:r>
              <a:rPr lang="en-US" sz="472" b="1">
                <a:solidFill>
                  <a:srgbClr val="3C3C3C"/>
                </a:solidFill>
                <a:latin typeface="Arial Unicode MS" panose="020B0604020202020204" pitchFamily="34" charset="-128"/>
                <a:ea typeface="Arial Unicode MS" panose="020B0604020202020204" pitchFamily="34" charset="-128"/>
              </a:rPr>
              <a:t> </a:t>
            </a:r>
            <a:r>
              <a:rPr lang="en-US" sz="630" b="1">
                <a:solidFill>
                  <a:srgbClr val="000000"/>
                </a:solidFill>
                <a:latin typeface="Arial" panose="020B0604020202020204"/>
              </a:rPr>
              <a:t>Financial Support Services</a:t>
            </a:r>
          </a:p>
          <a:p>
            <a:pPr algn="ctr" defTabSz="411480">
              <a:lnSpc>
                <a:spcPct val="150000"/>
              </a:lnSpc>
              <a:defRPr/>
            </a:pPr>
            <a:r>
              <a:rPr lang="en-US" sz="630" b="1">
                <a:solidFill>
                  <a:srgbClr val="70AD47"/>
                </a:solidFill>
                <a:latin typeface="Arial" panose="020B0604020202020204"/>
              </a:rPr>
              <a:t>▲</a:t>
            </a:r>
            <a:r>
              <a:rPr lang="en-US" sz="630" b="1">
                <a:solidFill>
                  <a:srgbClr val="000000"/>
                </a:solidFill>
                <a:latin typeface="Arial" panose="020B0604020202020204"/>
              </a:rPr>
              <a:t> Logistics</a:t>
            </a:r>
          </a:p>
          <a:p>
            <a:pPr algn="ctr" defTabSz="411480">
              <a:lnSpc>
                <a:spcPct val="150000"/>
              </a:lnSpc>
              <a:defRPr/>
            </a:pPr>
            <a:r>
              <a:rPr lang="en-US" sz="630" b="1">
                <a:solidFill>
                  <a:srgbClr val="C00000"/>
                </a:solidFill>
                <a:latin typeface="Arial Unicode MS" panose="020B0604020202020204" pitchFamily="34" charset="-128"/>
                <a:ea typeface="Arial Unicode MS" panose="020B0604020202020204" pitchFamily="34" charset="-128"/>
              </a:rPr>
              <a:t>★</a:t>
            </a:r>
            <a:r>
              <a:rPr lang="en-US" sz="630" b="1">
                <a:solidFill>
                  <a:srgbClr val="3C3C3C"/>
                </a:solidFill>
                <a:latin typeface="Arial Unicode MS" panose="020B0604020202020204" pitchFamily="34" charset="-128"/>
                <a:ea typeface="Arial Unicode MS" panose="020B0604020202020204" pitchFamily="34" charset="-128"/>
              </a:rPr>
              <a:t> </a:t>
            </a:r>
            <a:r>
              <a:rPr lang="en-US" sz="630" b="1">
                <a:solidFill>
                  <a:srgbClr val="000000"/>
                </a:solidFill>
                <a:latin typeface="Arial" panose="020B0604020202020204"/>
              </a:rPr>
              <a:t>PP&amp;C</a:t>
            </a:r>
          </a:p>
          <a:p>
            <a:pPr algn="ctr" defTabSz="411480">
              <a:lnSpc>
                <a:spcPct val="150000"/>
              </a:lnSpc>
              <a:defRPr/>
            </a:pPr>
            <a:r>
              <a:rPr lang="en-US" sz="675">
                <a:solidFill>
                  <a:srgbClr val="70AD47"/>
                </a:solidFill>
                <a:latin typeface="Arial" panose="020B0604020202020204"/>
              </a:rPr>
              <a:t>▲ </a:t>
            </a:r>
            <a:r>
              <a:rPr lang="en-US" sz="600">
                <a:solidFill>
                  <a:srgbClr val="0064A7"/>
                </a:solidFill>
                <a:latin typeface="Arial Unicode MS" panose="020B0604020202020204" pitchFamily="34" charset="-128"/>
                <a:ea typeface="Arial Unicode MS" panose="020B0604020202020204" pitchFamily="34" charset="-128"/>
              </a:rPr>
              <a:t> </a:t>
            </a:r>
            <a:r>
              <a:rPr lang="en-US" sz="675">
                <a:solidFill>
                  <a:srgbClr val="0064A7"/>
                </a:solidFill>
                <a:latin typeface="Arial Unicode MS" panose="020B0604020202020204" pitchFamily="34" charset="-128"/>
                <a:ea typeface="Arial Unicode MS" panose="020B0604020202020204" pitchFamily="34" charset="-128"/>
              </a:rPr>
              <a:t>●</a:t>
            </a:r>
            <a:r>
              <a:rPr lang="en-US" sz="675">
                <a:solidFill>
                  <a:srgbClr val="424242"/>
                </a:solidFill>
                <a:latin typeface="Arial Unicode MS" panose="020B0604020202020204" pitchFamily="34" charset="-128"/>
                <a:ea typeface="Arial Unicode MS" panose="020B0604020202020204" pitchFamily="34" charset="-128"/>
              </a:rPr>
              <a:t> </a:t>
            </a:r>
            <a:r>
              <a:rPr lang="en-US" sz="630" b="1">
                <a:solidFill>
                  <a:srgbClr val="000000"/>
                </a:solidFill>
                <a:latin typeface="Arial" panose="020B0604020202020204"/>
              </a:rPr>
              <a:t>Tech Transfer </a:t>
            </a:r>
            <a:r>
              <a:rPr lang="en-US" sz="375" b="1">
                <a:solidFill>
                  <a:srgbClr val="000000"/>
                </a:solidFill>
                <a:latin typeface="Arial" panose="020B0604020202020204"/>
              </a:rPr>
              <a:t>(MSFC, SSC, HQ)</a:t>
            </a:r>
            <a:endParaRPr lang="en-US" sz="630" b="1">
              <a:solidFill>
                <a:srgbClr val="000000"/>
              </a:solidFill>
              <a:latin typeface="Arial" panose="020B0604020202020204"/>
            </a:endParaRPr>
          </a:p>
        </p:txBody>
      </p:sp>
      <p:sp>
        <p:nvSpPr>
          <p:cNvPr id="13" name="Oval 12">
            <a:extLst>
              <a:ext uri="{FF2B5EF4-FFF2-40B4-BE49-F238E27FC236}">
                <a16:creationId xmlns:a16="http://schemas.microsoft.com/office/drawing/2014/main" id="{30D0FE6F-62BE-460F-AC7C-D74ADED3ACD3}"/>
              </a:ext>
            </a:extLst>
          </p:cNvPr>
          <p:cNvSpPr/>
          <p:nvPr/>
        </p:nvSpPr>
        <p:spPr>
          <a:xfrm>
            <a:off x="1714777" y="1576411"/>
            <a:ext cx="924491" cy="958226"/>
          </a:xfrm>
          <a:prstGeom prst="ellipse">
            <a:avLst/>
          </a:prstGeom>
          <a:solidFill>
            <a:schemeClr val="bg1"/>
          </a:solidFill>
          <a:ln w="38100">
            <a:solidFill>
              <a:srgbClr val="85B6E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11480">
              <a:lnSpc>
                <a:spcPct val="150000"/>
              </a:lnSpc>
              <a:defRPr/>
            </a:pPr>
            <a:r>
              <a:rPr lang="en-US" sz="720" b="1" dirty="0">
                <a:solidFill>
                  <a:srgbClr val="0064A7"/>
                </a:solidFill>
                <a:latin typeface="Arial" panose="020B0604020202020204"/>
              </a:rPr>
              <a:t>AFRC</a:t>
            </a:r>
          </a:p>
          <a:p>
            <a:pPr algn="ctr" defTabSz="411480">
              <a:lnSpc>
                <a:spcPct val="150000"/>
              </a:lnSpc>
              <a:defRPr/>
            </a:pPr>
            <a:r>
              <a:rPr lang="en-US" sz="630" b="1" dirty="0">
                <a:solidFill>
                  <a:srgbClr val="C00000"/>
                </a:solidFill>
                <a:latin typeface="Arial Unicode MS" panose="020B0604020202020204" pitchFamily="34" charset="-128"/>
                <a:ea typeface="Arial Unicode MS" panose="020B0604020202020204" pitchFamily="34" charset="-128"/>
              </a:rPr>
              <a:t>★</a:t>
            </a:r>
            <a:r>
              <a:rPr lang="en-US" sz="630" b="1" dirty="0">
                <a:solidFill>
                  <a:srgbClr val="3C3C3C"/>
                </a:solidFill>
                <a:latin typeface="Arial Unicode MS" panose="020B0604020202020204" pitchFamily="34" charset="-128"/>
                <a:ea typeface="Arial Unicode MS" panose="020B0604020202020204" pitchFamily="34" charset="-128"/>
              </a:rPr>
              <a:t> </a:t>
            </a:r>
            <a:r>
              <a:rPr lang="en-US" sz="630" b="1" dirty="0">
                <a:solidFill>
                  <a:srgbClr val="000000"/>
                </a:solidFill>
                <a:latin typeface="Arial" panose="020B0604020202020204"/>
              </a:rPr>
              <a:t>A&amp;E Services</a:t>
            </a:r>
          </a:p>
          <a:p>
            <a:pPr algn="ctr" defTabSz="411480">
              <a:lnSpc>
                <a:spcPct val="150000"/>
              </a:lnSpc>
              <a:defRPr/>
            </a:pPr>
            <a:r>
              <a:rPr lang="en-US" sz="630" b="1" dirty="0">
                <a:solidFill>
                  <a:srgbClr val="C00000"/>
                </a:solidFill>
                <a:latin typeface="Arial Unicode MS" panose="020B0604020202020204" pitchFamily="34" charset="-128"/>
                <a:ea typeface="Arial Unicode MS" panose="020B0604020202020204" pitchFamily="34" charset="-128"/>
              </a:rPr>
              <a:t>★</a:t>
            </a:r>
            <a:r>
              <a:rPr lang="en-US" sz="630" b="1" dirty="0">
                <a:solidFill>
                  <a:srgbClr val="3C3C3C"/>
                </a:solidFill>
                <a:latin typeface="Arial Unicode MS" panose="020B0604020202020204" pitchFamily="34" charset="-128"/>
                <a:ea typeface="Arial Unicode MS" panose="020B0604020202020204" pitchFamily="34" charset="-128"/>
              </a:rPr>
              <a:t> </a:t>
            </a:r>
            <a:r>
              <a:rPr lang="en-US" sz="630" b="1" dirty="0">
                <a:solidFill>
                  <a:srgbClr val="000000"/>
                </a:solidFill>
                <a:latin typeface="Arial" panose="020B0604020202020204"/>
              </a:rPr>
              <a:t>Construction</a:t>
            </a:r>
          </a:p>
          <a:p>
            <a:pPr algn="ctr" defTabSz="411480">
              <a:lnSpc>
                <a:spcPct val="150000"/>
              </a:lnSpc>
              <a:defRPr/>
            </a:pPr>
            <a:r>
              <a:rPr lang="en-US" sz="630" b="1" dirty="0">
                <a:solidFill>
                  <a:srgbClr val="C00000"/>
                </a:solidFill>
                <a:latin typeface="Arial Unicode MS" panose="020B0604020202020204" pitchFamily="34" charset="-128"/>
                <a:ea typeface="Arial Unicode MS" panose="020B0604020202020204" pitchFamily="34" charset="-128"/>
              </a:rPr>
              <a:t>★ </a:t>
            </a:r>
            <a:r>
              <a:rPr lang="en-US" sz="630" b="1" dirty="0">
                <a:solidFill>
                  <a:srgbClr val="000000"/>
                </a:solidFill>
                <a:latin typeface="Arial" panose="020B0604020202020204"/>
              </a:rPr>
              <a:t>Aircraft O&amp;M</a:t>
            </a:r>
          </a:p>
          <a:p>
            <a:pPr algn="ctr" defTabSz="411480">
              <a:lnSpc>
                <a:spcPct val="150000"/>
              </a:lnSpc>
              <a:defRPr/>
            </a:pPr>
            <a:r>
              <a:rPr lang="en-US" sz="630" dirty="0">
                <a:solidFill>
                  <a:srgbClr val="C00000"/>
                </a:solidFill>
                <a:latin typeface="Arial Unicode MS" panose="020B0604020202020204" pitchFamily="34" charset="-128"/>
                <a:ea typeface="Arial Unicode MS" panose="020B0604020202020204" pitchFamily="34" charset="-128"/>
              </a:rPr>
              <a:t>★ </a:t>
            </a:r>
            <a:r>
              <a:rPr lang="en-US" sz="630" b="1" dirty="0">
                <a:solidFill>
                  <a:srgbClr val="000000"/>
                </a:solidFill>
                <a:latin typeface="Arial" panose="020B0604020202020204"/>
              </a:rPr>
              <a:t>Admin. Services</a:t>
            </a:r>
          </a:p>
          <a:p>
            <a:pPr algn="ctr" defTabSz="411480">
              <a:lnSpc>
                <a:spcPct val="150000"/>
              </a:lnSpc>
              <a:defRPr/>
            </a:pPr>
            <a:endParaRPr lang="en-US" sz="630" b="1" dirty="0">
              <a:solidFill>
                <a:srgbClr val="000000"/>
              </a:solidFill>
              <a:latin typeface="Arial" panose="020B0604020202020204"/>
            </a:endParaRPr>
          </a:p>
        </p:txBody>
      </p:sp>
      <p:sp>
        <p:nvSpPr>
          <p:cNvPr id="15" name="TextBox 14">
            <a:extLst>
              <a:ext uri="{FF2B5EF4-FFF2-40B4-BE49-F238E27FC236}">
                <a16:creationId xmlns:a16="http://schemas.microsoft.com/office/drawing/2014/main" id="{F3515D25-7108-48E4-A7AC-7C144F7467CA}"/>
              </a:ext>
            </a:extLst>
          </p:cNvPr>
          <p:cNvSpPr txBox="1"/>
          <p:nvPr/>
        </p:nvSpPr>
        <p:spPr>
          <a:xfrm>
            <a:off x="15839" y="1439744"/>
            <a:ext cx="1895656" cy="3402726"/>
          </a:xfrm>
          <a:prstGeom prst="rect">
            <a:avLst/>
          </a:prstGeom>
          <a:noFill/>
        </p:spPr>
        <p:txBody>
          <a:bodyPr wrap="square">
            <a:spAutoFit/>
          </a:bodyPr>
          <a:lstStyle/>
          <a:p>
            <a:pPr defTabSz="411480">
              <a:lnSpc>
                <a:spcPct val="150000"/>
              </a:lnSpc>
              <a:defRPr/>
            </a:pPr>
            <a:r>
              <a:rPr lang="en-US" sz="720" dirty="0">
                <a:solidFill>
                  <a:srgbClr val="70AD47"/>
                </a:solidFill>
                <a:latin typeface="Arial" panose="020B0604020202020204"/>
              </a:rPr>
              <a:t>▲</a:t>
            </a:r>
            <a:r>
              <a:rPr lang="en-US" sz="720" b="1" dirty="0">
                <a:solidFill>
                  <a:srgbClr val="000000"/>
                </a:solidFill>
                <a:latin typeface="Arial" panose="020B0604020202020204"/>
              </a:rPr>
              <a:t>Centralized: Procures for Agency</a:t>
            </a:r>
          </a:p>
          <a:p>
            <a:pPr defTabSz="411480">
              <a:lnSpc>
                <a:spcPct val="150000"/>
              </a:lnSpc>
              <a:defRPr/>
            </a:pPr>
            <a:r>
              <a:rPr lang="en-US" sz="720" dirty="0">
                <a:solidFill>
                  <a:srgbClr val="C00000"/>
                </a:solidFill>
                <a:latin typeface="Arial Unicode MS" panose="020B0604020202020204" pitchFamily="34" charset="-128"/>
                <a:ea typeface="Arial Unicode MS" panose="020B0604020202020204" pitchFamily="34" charset="-128"/>
              </a:rPr>
              <a:t>★</a:t>
            </a:r>
            <a:r>
              <a:rPr lang="en-US" sz="720" dirty="0">
                <a:solidFill>
                  <a:srgbClr val="3C3C3C"/>
                </a:solidFill>
                <a:latin typeface="Arial Unicode MS" panose="020B0604020202020204" pitchFamily="34" charset="-128"/>
                <a:ea typeface="Arial Unicode MS" panose="020B0604020202020204" pitchFamily="34" charset="-128"/>
              </a:rPr>
              <a:t> </a:t>
            </a:r>
            <a:r>
              <a:rPr lang="en-US" sz="720" b="1" dirty="0">
                <a:solidFill>
                  <a:srgbClr val="000000"/>
                </a:solidFill>
                <a:latin typeface="Arial" panose="020B0604020202020204"/>
              </a:rPr>
              <a:t>Regionalized</a:t>
            </a:r>
          </a:p>
          <a:p>
            <a:pPr defTabSz="411480">
              <a:lnSpc>
                <a:spcPct val="150000"/>
              </a:lnSpc>
              <a:defRPr/>
            </a:pPr>
            <a:r>
              <a:rPr lang="en-US" sz="810" dirty="0">
                <a:solidFill>
                  <a:srgbClr val="0064A7"/>
                </a:solidFill>
                <a:latin typeface="Arial Unicode MS" panose="020B0604020202020204" pitchFamily="34" charset="-128"/>
                <a:ea typeface="Arial Unicode MS" panose="020B0604020202020204" pitchFamily="34" charset="-128"/>
              </a:rPr>
              <a:t>●</a:t>
            </a:r>
            <a:r>
              <a:rPr lang="en-US" sz="810" dirty="0">
                <a:solidFill>
                  <a:srgbClr val="424242"/>
                </a:solidFill>
                <a:latin typeface="Arial Unicode MS" panose="020B0604020202020204" pitchFamily="34" charset="-128"/>
                <a:ea typeface="Arial Unicode MS" panose="020B0604020202020204" pitchFamily="34" charset="-128"/>
              </a:rPr>
              <a:t> </a:t>
            </a:r>
            <a:r>
              <a:rPr lang="en-US" sz="720" b="1" dirty="0">
                <a:solidFill>
                  <a:srgbClr val="000000"/>
                </a:solidFill>
                <a:latin typeface="Arial" panose="020B0604020202020204"/>
              </a:rPr>
              <a:t>Remains Localized at each Center 	</a:t>
            </a:r>
          </a:p>
          <a:p>
            <a:pPr marL="471488" lvl="1" indent="-128588" defTabSz="411480">
              <a:lnSpc>
                <a:spcPct val="150000"/>
              </a:lnSpc>
              <a:buFont typeface="Arial" panose="020B0604020202020204" pitchFamily="34" charset="0"/>
              <a:buChar char="•"/>
              <a:defRPr/>
            </a:pPr>
            <a:r>
              <a:rPr lang="fr-FR" sz="650" b="1" dirty="0">
                <a:solidFill>
                  <a:srgbClr val="0064A7"/>
                </a:solidFill>
                <a:latin typeface="Arial Unicode MS" panose="020B0604020202020204" pitchFamily="34" charset="-128"/>
                <a:ea typeface="Arial Unicode MS" panose="020B0604020202020204" pitchFamily="34" charset="-128"/>
              </a:rPr>
              <a:t>Environmental Compliance</a:t>
            </a:r>
          </a:p>
          <a:p>
            <a:pPr marL="471488" lvl="1" indent="-128588" defTabSz="411480">
              <a:lnSpc>
                <a:spcPct val="150000"/>
              </a:lnSpc>
              <a:buFont typeface="Arial" panose="020B0604020202020204" pitchFamily="34" charset="0"/>
              <a:buChar char="•"/>
              <a:defRPr/>
            </a:pPr>
            <a:r>
              <a:rPr lang="fr-FR" sz="650" b="1" dirty="0">
                <a:solidFill>
                  <a:srgbClr val="0064A7"/>
                </a:solidFill>
                <a:latin typeface="Arial Unicode MS" panose="020B0604020202020204" pitchFamily="34" charset="-128"/>
                <a:ea typeface="Arial Unicode MS" panose="020B0604020202020204" pitchFamily="34" charset="-128"/>
              </a:rPr>
              <a:t>Utilities </a:t>
            </a:r>
          </a:p>
          <a:p>
            <a:pPr marL="471488" lvl="1" indent="-128588" defTabSz="411480">
              <a:lnSpc>
                <a:spcPct val="150000"/>
              </a:lnSpc>
              <a:buFont typeface="Arial" panose="020B0604020202020204" pitchFamily="34" charset="0"/>
              <a:buChar char="•"/>
              <a:defRPr/>
            </a:pPr>
            <a:r>
              <a:rPr lang="fr-FR" sz="650" b="1" dirty="0">
                <a:solidFill>
                  <a:srgbClr val="0064A7"/>
                </a:solidFill>
                <a:latin typeface="Arial Unicode MS" panose="020B0604020202020204" pitchFamily="34" charset="-128"/>
                <a:ea typeface="Arial Unicode MS" panose="020B0604020202020204" pitchFamily="34" charset="-128"/>
              </a:rPr>
              <a:t>Facilities O&amp;M</a:t>
            </a:r>
          </a:p>
          <a:p>
            <a:pPr marL="471488" lvl="1" indent="-128588" defTabSz="411480">
              <a:lnSpc>
                <a:spcPct val="150000"/>
              </a:lnSpc>
              <a:buFont typeface="Arial" panose="020B0604020202020204" pitchFamily="34" charset="0"/>
              <a:buChar char="•"/>
              <a:defRPr/>
            </a:pPr>
            <a:r>
              <a:rPr lang="en-US" sz="650" b="1" dirty="0">
                <a:solidFill>
                  <a:srgbClr val="0064A7"/>
                </a:solidFill>
                <a:latin typeface="Arial" panose="020B0604020202020204"/>
                <a:ea typeface="Arial Unicode MS" panose="020B0604020202020204" pitchFamily="34" charset="-128"/>
              </a:rPr>
              <a:t>Engineering</a:t>
            </a:r>
          </a:p>
          <a:p>
            <a:pPr marL="471488" lvl="2" indent="-128588" defTabSz="411480">
              <a:lnSpc>
                <a:spcPct val="150000"/>
              </a:lnSpc>
              <a:buFont typeface="Arial" panose="020B0604020202020204" pitchFamily="34" charset="0"/>
              <a:buChar char="•"/>
              <a:defRPr/>
            </a:pPr>
            <a:r>
              <a:rPr lang="en-US" sz="650" b="1" dirty="0">
                <a:solidFill>
                  <a:srgbClr val="0064A7"/>
                </a:solidFill>
                <a:latin typeface="Arial" panose="020B0604020202020204"/>
                <a:ea typeface="Arial Unicode MS" panose="020B0604020202020204" pitchFamily="34" charset="-128"/>
              </a:rPr>
              <a:t>Safety &amp; Mission Assurance</a:t>
            </a:r>
          </a:p>
          <a:p>
            <a:pPr marL="471488" lvl="2" indent="-128588" defTabSz="411480">
              <a:lnSpc>
                <a:spcPct val="150000"/>
              </a:lnSpc>
              <a:buFont typeface="Arial" panose="020B0604020202020204" pitchFamily="34" charset="0"/>
              <a:buChar char="•"/>
              <a:defRPr/>
            </a:pPr>
            <a:r>
              <a:rPr lang="en-US" sz="650" b="1" dirty="0">
                <a:solidFill>
                  <a:srgbClr val="0064A7"/>
                </a:solidFill>
                <a:latin typeface="Arial" panose="020B0604020202020204"/>
                <a:ea typeface="Arial Unicode MS" panose="020B0604020202020204" pitchFamily="34" charset="-128"/>
              </a:rPr>
              <a:t>Tech Transfer*</a:t>
            </a:r>
          </a:p>
          <a:p>
            <a:pPr defTabSz="411480">
              <a:lnSpc>
                <a:spcPct val="150000"/>
              </a:lnSpc>
              <a:defRPr/>
            </a:pPr>
            <a:endParaRPr lang="en-US" sz="600" dirty="0">
              <a:solidFill>
                <a:srgbClr val="000000"/>
              </a:solidFill>
              <a:latin typeface="Arial" panose="020B0604020202020204"/>
            </a:endParaRPr>
          </a:p>
          <a:p>
            <a:pPr defTabSz="411480">
              <a:lnSpc>
                <a:spcPct val="150000"/>
              </a:lnSpc>
              <a:defRPr/>
            </a:pPr>
            <a:endParaRPr lang="en-US" sz="600" dirty="0">
              <a:solidFill>
                <a:srgbClr val="000000"/>
              </a:solidFill>
              <a:latin typeface="Arial" panose="020B0604020202020204"/>
            </a:endParaRPr>
          </a:p>
          <a:p>
            <a:pPr defTabSz="411480">
              <a:lnSpc>
                <a:spcPct val="150000"/>
              </a:lnSpc>
              <a:defRPr/>
            </a:pPr>
            <a:endParaRPr lang="en-US" sz="600" dirty="0">
              <a:solidFill>
                <a:srgbClr val="000000"/>
              </a:solidFill>
              <a:latin typeface="Arial" panose="020B0604020202020204"/>
            </a:endParaRPr>
          </a:p>
          <a:p>
            <a:pPr defTabSz="411480">
              <a:lnSpc>
                <a:spcPct val="150000"/>
              </a:lnSpc>
              <a:defRPr/>
            </a:pPr>
            <a:r>
              <a:rPr lang="en-US" sz="720" dirty="0">
                <a:solidFill>
                  <a:srgbClr val="000000"/>
                </a:solidFill>
                <a:latin typeface="Arial" panose="020B0604020202020204"/>
              </a:rPr>
              <a:t>Regionalized or centralized buying locations does not equate to consolidation of contracts It is the Procurement Office that has overall responsibility of Contract Award (e.g., SEB).</a:t>
            </a:r>
          </a:p>
          <a:p>
            <a:pPr defTabSz="411480">
              <a:lnSpc>
                <a:spcPct val="150000"/>
              </a:lnSpc>
              <a:defRPr/>
            </a:pPr>
            <a:endParaRPr lang="en-US" sz="720" b="1" dirty="0">
              <a:solidFill>
                <a:srgbClr val="3FA7F4">
                  <a:lumMod val="50000"/>
                </a:srgbClr>
              </a:solidFill>
              <a:latin typeface="Arial" panose="020B0604020202020204"/>
            </a:endParaRPr>
          </a:p>
          <a:p>
            <a:pPr defTabSz="411480">
              <a:lnSpc>
                <a:spcPct val="150000"/>
              </a:lnSpc>
              <a:defRPr/>
            </a:pPr>
            <a:endParaRPr lang="en-US" sz="720" b="1" dirty="0">
              <a:solidFill>
                <a:srgbClr val="3FA7F4">
                  <a:lumMod val="50000"/>
                </a:srgbClr>
              </a:solidFill>
              <a:latin typeface="Arial" panose="020B0604020202020204"/>
            </a:endParaRPr>
          </a:p>
          <a:p>
            <a:pPr defTabSz="411480">
              <a:lnSpc>
                <a:spcPct val="150000"/>
              </a:lnSpc>
              <a:defRPr/>
            </a:pPr>
            <a:endParaRPr lang="en-US" sz="720" b="1" dirty="0">
              <a:solidFill>
                <a:srgbClr val="3FA7F4">
                  <a:lumMod val="50000"/>
                </a:srgbClr>
              </a:solidFill>
              <a:latin typeface="Arial" panose="020B0604020202020204"/>
            </a:endParaRPr>
          </a:p>
          <a:p>
            <a:pPr defTabSz="411480">
              <a:lnSpc>
                <a:spcPct val="150000"/>
              </a:lnSpc>
              <a:defRPr/>
            </a:pPr>
            <a:endParaRPr lang="en-US" sz="720" b="1" dirty="0">
              <a:solidFill>
                <a:srgbClr val="3FA7F4">
                  <a:lumMod val="50000"/>
                </a:srgbClr>
              </a:solidFill>
              <a:latin typeface="Arial" panose="020B0604020202020204"/>
            </a:endParaRPr>
          </a:p>
        </p:txBody>
      </p:sp>
      <p:cxnSp>
        <p:nvCxnSpPr>
          <p:cNvPr id="16" name="Straight Connector 15">
            <a:extLst>
              <a:ext uri="{FF2B5EF4-FFF2-40B4-BE49-F238E27FC236}">
                <a16:creationId xmlns:a16="http://schemas.microsoft.com/office/drawing/2014/main" id="{03FDDB6D-CDA1-4DDC-9EF9-F33F0DC576EC}"/>
              </a:ext>
            </a:extLst>
          </p:cNvPr>
          <p:cNvCxnSpPr>
            <a:cxnSpLocks/>
          </p:cNvCxnSpPr>
          <p:nvPr/>
        </p:nvCxnSpPr>
        <p:spPr>
          <a:xfrm flipH="1" flipV="1">
            <a:off x="2408464" y="2458905"/>
            <a:ext cx="350581" cy="376256"/>
          </a:xfrm>
          <a:prstGeom prst="line">
            <a:avLst/>
          </a:prstGeom>
          <a:ln w="38100">
            <a:solidFill>
              <a:srgbClr val="85B6E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CCC8264-089A-4262-9136-BADA506F0826}"/>
              </a:ext>
            </a:extLst>
          </p:cNvPr>
          <p:cNvCxnSpPr>
            <a:cxnSpLocks/>
          </p:cNvCxnSpPr>
          <p:nvPr/>
        </p:nvCxnSpPr>
        <p:spPr>
          <a:xfrm flipH="1">
            <a:off x="2496831" y="3032599"/>
            <a:ext cx="413981" cy="0"/>
          </a:xfrm>
          <a:prstGeom prst="line">
            <a:avLst/>
          </a:prstGeom>
          <a:ln w="38100">
            <a:solidFill>
              <a:srgbClr val="85B6E2"/>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C0A7851A-73E3-41F9-B8E3-0B1D346278C4}"/>
              </a:ext>
            </a:extLst>
          </p:cNvPr>
          <p:cNvSpPr/>
          <p:nvPr/>
        </p:nvSpPr>
        <p:spPr>
          <a:xfrm>
            <a:off x="2729120" y="2809180"/>
            <a:ext cx="63453" cy="62732"/>
          </a:xfrm>
          <a:prstGeom prst="ellipse">
            <a:avLst/>
          </a:prstGeom>
          <a:solidFill>
            <a:srgbClr val="85B6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80">
              <a:defRPr/>
            </a:pPr>
            <a:endParaRPr lang="en-US" sz="1215">
              <a:solidFill>
                <a:srgbClr val="FFFFFF"/>
              </a:solidFill>
              <a:latin typeface="Arial" panose="020B0604020202020204"/>
            </a:endParaRPr>
          </a:p>
        </p:txBody>
      </p:sp>
      <p:sp>
        <p:nvSpPr>
          <p:cNvPr id="19" name="Oval 18">
            <a:extLst>
              <a:ext uri="{FF2B5EF4-FFF2-40B4-BE49-F238E27FC236}">
                <a16:creationId xmlns:a16="http://schemas.microsoft.com/office/drawing/2014/main" id="{478CC1A1-9232-445E-8423-94AA6C000BCF}"/>
              </a:ext>
            </a:extLst>
          </p:cNvPr>
          <p:cNvSpPr/>
          <p:nvPr/>
        </p:nvSpPr>
        <p:spPr>
          <a:xfrm>
            <a:off x="4852173" y="3373438"/>
            <a:ext cx="63453" cy="62732"/>
          </a:xfrm>
          <a:prstGeom prst="ellipse">
            <a:avLst/>
          </a:prstGeom>
          <a:solidFill>
            <a:srgbClr val="85B6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80">
              <a:defRPr/>
            </a:pPr>
            <a:endParaRPr lang="en-US" sz="1215">
              <a:solidFill>
                <a:srgbClr val="FFFFFF"/>
              </a:solidFill>
              <a:latin typeface="Arial" panose="020B0604020202020204"/>
            </a:endParaRPr>
          </a:p>
        </p:txBody>
      </p:sp>
      <p:cxnSp>
        <p:nvCxnSpPr>
          <p:cNvPr id="20" name="Straight Connector 19">
            <a:extLst>
              <a:ext uri="{FF2B5EF4-FFF2-40B4-BE49-F238E27FC236}">
                <a16:creationId xmlns:a16="http://schemas.microsoft.com/office/drawing/2014/main" id="{B0C30BE1-F038-4008-BED9-4913C7BE3980}"/>
              </a:ext>
            </a:extLst>
          </p:cNvPr>
          <p:cNvCxnSpPr>
            <a:cxnSpLocks/>
          </p:cNvCxnSpPr>
          <p:nvPr/>
        </p:nvCxnSpPr>
        <p:spPr>
          <a:xfrm flipH="1">
            <a:off x="4868156" y="3398178"/>
            <a:ext cx="827723" cy="2044"/>
          </a:xfrm>
          <a:prstGeom prst="line">
            <a:avLst/>
          </a:prstGeom>
          <a:ln w="38100">
            <a:solidFill>
              <a:srgbClr val="85B6E2"/>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F39F1298-F620-467E-8B5C-D8F701D8AE71}"/>
              </a:ext>
            </a:extLst>
          </p:cNvPr>
          <p:cNvSpPr/>
          <p:nvPr/>
        </p:nvSpPr>
        <p:spPr>
          <a:xfrm>
            <a:off x="2885777" y="3008503"/>
            <a:ext cx="63453" cy="62732"/>
          </a:xfrm>
          <a:prstGeom prst="ellipse">
            <a:avLst/>
          </a:prstGeom>
          <a:solidFill>
            <a:srgbClr val="85B6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80">
              <a:defRPr/>
            </a:pPr>
            <a:endParaRPr lang="en-US" sz="1215">
              <a:solidFill>
                <a:srgbClr val="FFFFFF"/>
              </a:solidFill>
              <a:latin typeface="Arial" panose="020B0604020202020204"/>
            </a:endParaRPr>
          </a:p>
        </p:txBody>
      </p:sp>
      <p:sp>
        <p:nvSpPr>
          <p:cNvPr id="22" name="Oval 21">
            <a:extLst>
              <a:ext uri="{FF2B5EF4-FFF2-40B4-BE49-F238E27FC236}">
                <a16:creationId xmlns:a16="http://schemas.microsoft.com/office/drawing/2014/main" id="{FBD007B5-F055-40BD-9761-E421CB0144A6}"/>
              </a:ext>
            </a:extLst>
          </p:cNvPr>
          <p:cNvSpPr/>
          <p:nvPr/>
        </p:nvSpPr>
        <p:spPr>
          <a:xfrm>
            <a:off x="4204998" y="3607822"/>
            <a:ext cx="63453" cy="62732"/>
          </a:xfrm>
          <a:prstGeom prst="ellipse">
            <a:avLst/>
          </a:prstGeom>
          <a:solidFill>
            <a:srgbClr val="85B6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80">
              <a:defRPr/>
            </a:pPr>
            <a:endParaRPr lang="en-US" sz="1215">
              <a:solidFill>
                <a:srgbClr val="FFFFFF"/>
              </a:solidFill>
              <a:latin typeface="Arial" panose="020B0604020202020204"/>
            </a:endParaRPr>
          </a:p>
        </p:txBody>
      </p:sp>
      <p:cxnSp>
        <p:nvCxnSpPr>
          <p:cNvPr id="23" name="Straight Connector 22">
            <a:extLst>
              <a:ext uri="{FF2B5EF4-FFF2-40B4-BE49-F238E27FC236}">
                <a16:creationId xmlns:a16="http://schemas.microsoft.com/office/drawing/2014/main" id="{017BD807-6144-423B-B365-03C318BC6489}"/>
              </a:ext>
            </a:extLst>
          </p:cNvPr>
          <p:cNvCxnSpPr>
            <a:cxnSpLocks/>
            <a:stCxn id="22" idx="4"/>
          </p:cNvCxnSpPr>
          <p:nvPr/>
        </p:nvCxnSpPr>
        <p:spPr>
          <a:xfrm flipH="1">
            <a:off x="4206870" y="3670555"/>
            <a:ext cx="29855" cy="436035"/>
          </a:xfrm>
          <a:prstGeom prst="line">
            <a:avLst/>
          </a:prstGeom>
          <a:ln w="38100">
            <a:solidFill>
              <a:srgbClr val="85B6E2"/>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453C0AA5-10E6-41F3-92A4-EED3C1D608B2}"/>
              </a:ext>
            </a:extLst>
          </p:cNvPr>
          <p:cNvSpPr/>
          <p:nvPr/>
        </p:nvSpPr>
        <p:spPr>
          <a:xfrm>
            <a:off x="3483289" y="4018355"/>
            <a:ext cx="872140" cy="830291"/>
          </a:xfrm>
          <a:prstGeom prst="ellipse">
            <a:avLst/>
          </a:prstGeom>
          <a:solidFill>
            <a:schemeClr val="bg1"/>
          </a:solidFill>
          <a:ln w="38100">
            <a:solidFill>
              <a:srgbClr val="85B6E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11480">
              <a:lnSpc>
                <a:spcPct val="150000"/>
              </a:lnSpc>
              <a:defRPr/>
            </a:pPr>
            <a:r>
              <a:rPr lang="en-US" sz="720" b="1">
                <a:solidFill>
                  <a:srgbClr val="0064A7"/>
                </a:solidFill>
                <a:latin typeface="Arial" panose="020B0604020202020204"/>
              </a:rPr>
              <a:t>JSC</a:t>
            </a:r>
          </a:p>
          <a:p>
            <a:pPr algn="ctr" defTabSz="411480">
              <a:lnSpc>
                <a:spcPct val="150000"/>
              </a:lnSpc>
              <a:defRPr/>
            </a:pPr>
            <a:r>
              <a:rPr lang="en-US" sz="630" b="1">
                <a:solidFill>
                  <a:srgbClr val="70AD47"/>
                </a:solidFill>
                <a:latin typeface="Arial" panose="020B0604020202020204"/>
              </a:rPr>
              <a:t>▲</a:t>
            </a:r>
            <a:r>
              <a:rPr lang="en-US" sz="630" b="1">
                <a:solidFill>
                  <a:srgbClr val="000000"/>
                </a:solidFill>
                <a:latin typeface="Arial" panose="020B0604020202020204"/>
              </a:rPr>
              <a:t> Occupational </a:t>
            </a:r>
          </a:p>
          <a:p>
            <a:pPr algn="ctr" defTabSz="411480">
              <a:lnSpc>
                <a:spcPct val="150000"/>
              </a:lnSpc>
              <a:defRPr/>
            </a:pPr>
            <a:r>
              <a:rPr lang="en-US" sz="630" b="1">
                <a:solidFill>
                  <a:srgbClr val="000000"/>
                </a:solidFill>
                <a:latin typeface="Arial" panose="020B0604020202020204"/>
              </a:rPr>
              <a:t>Health</a:t>
            </a:r>
          </a:p>
          <a:p>
            <a:pPr algn="ctr" defTabSz="411480">
              <a:lnSpc>
                <a:spcPct val="150000"/>
              </a:lnSpc>
              <a:defRPr/>
            </a:pPr>
            <a:r>
              <a:rPr lang="en-US" sz="630" b="1">
                <a:solidFill>
                  <a:srgbClr val="C00000"/>
                </a:solidFill>
                <a:latin typeface="Arial Unicode MS" panose="020B0604020202020204" pitchFamily="34" charset="-128"/>
                <a:ea typeface="Arial Unicode MS" panose="020B0604020202020204" pitchFamily="34" charset="-128"/>
              </a:rPr>
              <a:t>★ </a:t>
            </a:r>
            <a:r>
              <a:rPr lang="en-US" sz="630" b="1">
                <a:solidFill>
                  <a:srgbClr val="000000"/>
                </a:solidFill>
                <a:latin typeface="Arial" panose="020B0604020202020204"/>
              </a:rPr>
              <a:t>Aircraft O&amp;M</a:t>
            </a:r>
          </a:p>
          <a:p>
            <a:pPr algn="ctr" defTabSz="411480">
              <a:lnSpc>
                <a:spcPct val="150000"/>
              </a:lnSpc>
              <a:defRPr/>
            </a:pPr>
            <a:endParaRPr lang="en-US" sz="630" b="1">
              <a:solidFill>
                <a:srgbClr val="000000"/>
              </a:solidFill>
              <a:latin typeface="Arial" panose="020B0604020202020204"/>
            </a:endParaRPr>
          </a:p>
        </p:txBody>
      </p:sp>
      <p:sp>
        <p:nvSpPr>
          <p:cNvPr id="25" name="Oval 24">
            <a:extLst>
              <a:ext uri="{FF2B5EF4-FFF2-40B4-BE49-F238E27FC236}">
                <a16:creationId xmlns:a16="http://schemas.microsoft.com/office/drawing/2014/main" id="{36B78B58-1A85-4BBA-857A-9A40101BE706}"/>
              </a:ext>
            </a:extLst>
          </p:cNvPr>
          <p:cNvSpPr/>
          <p:nvPr/>
        </p:nvSpPr>
        <p:spPr>
          <a:xfrm>
            <a:off x="5343115" y="3767374"/>
            <a:ext cx="63453" cy="62732"/>
          </a:xfrm>
          <a:prstGeom prst="ellipse">
            <a:avLst/>
          </a:prstGeom>
          <a:solidFill>
            <a:srgbClr val="85B6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80">
              <a:defRPr/>
            </a:pPr>
            <a:endParaRPr lang="en-US" sz="1215">
              <a:solidFill>
                <a:srgbClr val="FFFFFF"/>
              </a:solidFill>
              <a:latin typeface="Arial" panose="020B0604020202020204"/>
            </a:endParaRPr>
          </a:p>
        </p:txBody>
      </p:sp>
      <p:cxnSp>
        <p:nvCxnSpPr>
          <p:cNvPr id="26" name="Straight Connector 25">
            <a:extLst>
              <a:ext uri="{FF2B5EF4-FFF2-40B4-BE49-F238E27FC236}">
                <a16:creationId xmlns:a16="http://schemas.microsoft.com/office/drawing/2014/main" id="{CF2B362B-611A-4FD3-8C09-6D6BB8F0C223}"/>
              </a:ext>
            </a:extLst>
          </p:cNvPr>
          <p:cNvCxnSpPr>
            <a:cxnSpLocks/>
          </p:cNvCxnSpPr>
          <p:nvPr/>
        </p:nvCxnSpPr>
        <p:spPr>
          <a:xfrm flipH="1" flipV="1">
            <a:off x="4734972" y="3568979"/>
            <a:ext cx="18833" cy="390396"/>
          </a:xfrm>
          <a:prstGeom prst="line">
            <a:avLst/>
          </a:prstGeom>
          <a:ln w="38100">
            <a:solidFill>
              <a:srgbClr val="85B6E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A23DC71-D5A7-48F1-A913-3AA1943573A2}"/>
              </a:ext>
            </a:extLst>
          </p:cNvPr>
          <p:cNvCxnSpPr>
            <a:cxnSpLocks/>
          </p:cNvCxnSpPr>
          <p:nvPr/>
        </p:nvCxnSpPr>
        <p:spPr>
          <a:xfrm flipH="1">
            <a:off x="2665111" y="3554134"/>
            <a:ext cx="2076551" cy="8247"/>
          </a:xfrm>
          <a:prstGeom prst="line">
            <a:avLst/>
          </a:prstGeom>
          <a:ln w="38100">
            <a:solidFill>
              <a:srgbClr val="85B6E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E2C403F-D53D-4FD6-978B-523D65DCA717}"/>
              </a:ext>
            </a:extLst>
          </p:cNvPr>
          <p:cNvCxnSpPr>
            <a:cxnSpLocks/>
          </p:cNvCxnSpPr>
          <p:nvPr/>
        </p:nvCxnSpPr>
        <p:spPr>
          <a:xfrm>
            <a:off x="5380757" y="3800735"/>
            <a:ext cx="410960" cy="202835"/>
          </a:xfrm>
          <a:prstGeom prst="line">
            <a:avLst/>
          </a:prstGeom>
          <a:ln w="38100">
            <a:solidFill>
              <a:srgbClr val="85B6E2"/>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91F91074-4B5E-4502-A103-F0EBE7CF6230}"/>
              </a:ext>
            </a:extLst>
          </p:cNvPr>
          <p:cNvSpPr/>
          <p:nvPr/>
        </p:nvSpPr>
        <p:spPr>
          <a:xfrm>
            <a:off x="5511938" y="3903616"/>
            <a:ext cx="1318001" cy="1148707"/>
          </a:xfrm>
          <a:prstGeom prst="ellipse">
            <a:avLst/>
          </a:prstGeom>
          <a:solidFill>
            <a:schemeClr val="bg1"/>
          </a:solidFill>
          <a:ln w="38100">
            <a:solidFill>
              <a:srgbClr val="85B6E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11480">
              <a:lnSpc>
                <a:spcPct val="150000"/>
              </a:lnSpc>
              <a:defRPr/>
            </a:pPr>
            <a:r>
              <a:rPr lang="en-US" sz="720" b="1">
                <a:solidFill>
                  <a:srgbClr val="0064A7"/>
                </a:solidFill>
                <a:latin typeface="Arial" panose="020B0604020202020204"/>
              </a:rPr>
              <a:t>KSC</a:t>
            </a:r>
          </a:p>
          <a:p>
            <a:pPr algn="ctr" defTabSz="411480">
              <a:lnSpc>
                <a:spcPct val="150000"/>
              </a:lnSpc>
              <a:defRPr/>
            </a:pPr>
            <a:r>
              <a:rPr lang="en-US" sz="630">
                <a:solidFill>
                  <a:srgbClr val="C00000"/>
                </a:solidFill>
                <a:latin typeface="Arial Unicode MS" panose="020B0604020202020204" pitchFamily="34" charset="-128"/>
                <a:ea typeface="Arial Unicode MS" panose="020B0604020202020204" pitchFamily="34" charset="-128"/>
              </a:rPr>
              <a:t>★</a:t>
            </a:r>
            <a:r>
              <a:rPr lang="en-US" sz="630">
                <a:solidFill>
                  <a:srgbClr val="3C3C3C"/>
                </a:solidFill>
                <a:latin typeface="Arial Unicode MS" panose="020B0604020202020204" pitchFamily="34" charset="-128"/>
                <a:ea typeface="Arial Unicode MS" panose="020B0604020202020204" pitchFamily="34" charset="-128"/>
              </a:rPr>
              <a:t> </a:t>
            </a:r>
            <a:r>
              <a:rPr lang="en-US" sz="630" b="1">
                <a:solidFill>
                  <a:srgbClr val="000000"/>
                </a:solidFill>
                <a:latin typeface="Arial" panose="020B0604020202020204"/>
              </a:rPr>
              <a:t>A&amp;E Services</a:t>
            </a:r>
          </a:p>
          <a:p>
            <a:pPr algn="ctr" defTabSz="411480">
              <a:lnSpc>
                <a:spcPct val="150000"/>
              </a:lnSpc>
              <a:defRPr/>
            </a:pPr>
            <a:r>
              <a:rPr lang="en-US" sz="630" b="1">
                <a:solidFill>
                  <a:srgbClr val="70AD47"/>
                </a:solidFill>
                <a:latin typeface="Arial" panose="020B0604020202020204"/>
              </a:rPr>
              <a:t>▲</a:t>
            </a:r>
            <a:r>
              <a:rPr lang="en-US" sz="630" b="1">
                <a:solidFill>
                  <a:srgbClr val="000000"/>
                </a:solidFill>
                <a:latin typeface="Arial" panose="020B0604020202020204"/>
              </a:rPr>
              <a:t> Communication Services</a:t>
            </a:r>
          </a:p>
          <a:p>
            <a:pPr algn="ctr" defTabSz="411480">
              <a:lnSpc>
                <a:spcPct val="150000"/>
              </a:lnSpc>
              <a:defRPr/>
            </a:pPr>
            <a:r>
              <a:rPr lang="en-US" sz="630">
                <a:solidFill>
                  <a:srgbClr val="424242"/>
                </a:solidFill>
                <a:latin typeface="Arial Unicode MS" panose="020B0604020202020204" pitchFamily="34" charset="-128"/>
                <a:ea typeface="Arial Unicode MS" panose="020B0604020202020204" pitchFamily="34" charset="-128"/>
              </a:rPr>
              <a:t> </a:t>
            </a:r>
            <a:r>
              <a:rPr lang="en-US" sz="630" b="1">
                <a:solidFill>
                  <a:srgbClr val="70AD47"/>
                </a:solidFill>
                <a:latin typeface="Arial" panose="020B0604020202020204"/>
              </a:rPr>
              <a:t>▲</a:t>
            </a:r>
            <a:r>
              <a:rPr lang="en-US" sz="630" b="1">
                <a:solidFill>
                  <a:srgbClr val="000000"/>
                </a:solidFill>
                <a:latin typeface="Arial" panose="020B0604020202020204"/>
              </a:rPr>
              <a:t> Environmental Remediation</a:t>
            </a:r>
          </a:p>
          <a:p>
            <a:pPr algn="ctr" defTabSz="411480">
              <a:lnSpc>
                <a:spcPct val="150000"/>
              </a:lnSpc>
              <a:defRPr/>
            </a:pPr>
            <a:r>
              <a:rPr lang="en-US" sz="630" b="1">
                <a:solidFill>
                  <a:srgbClr val="70AD47"/>
                </a:solidFill>
                <a:latin typeface="Arial" panose="020B0604020202020204"/>
              </a:rPr>
              <a:t>▲</a:t>
            </a:r>
            <a:r>
              <a:rPr lang="en-US" sz="630" b="1">
                <a:solidFill>
                  <a:srgbClr val="000000"/>
                </a:solidFill>
                <a:latin typeface="Arial" panose="020B0604020202020204"/>
              </a:rPr>
              <a:t> Propellants</a:t>
            </a:r>
          </a:p>
          <a:p>
            <a:pPr algn="ctr" defTabSz="411480">
              <a:lnSpc>
                <a:spcPct val="150000"/>
              </a:lnSpc>
              <a:defRPr/>
            </a:pPr>
            <a:r>
              <a:rPr lang="en-US" sz="630">
                <a:solidFill>
                  <a:srgbClr val="C00000"/>
                </a:solidFill>
                <a:latin typeface="Arial Unicode MS" panose="020B0604020202020204" pitchFamily="34" charset="-128"/>
                <a:ea typeface="Arial Unicode MS" panose="020B0604020202020204" pitchFamily="34" charset="-128"/>
              </a:rPr>
              <a:t>★</a:t>
            </a:r>
            <a:r>
              <a:rPr lang="en-US" sz="630">
                <a:solidFill>
                  <a:srgbClr val="3C3C3C"/>
                </a:solidFill>
                <a:latin typeface="Arial Unicode MS" panose="020B0604020202020204" pitchFamily="34" charset="-128"/>
                <a:ea typeface="Arial Unicode MS" panose="020B0604020202020204" pitchFamily="34" charset="-128"/>
              </a:rPr>
              <a:t> </a:t>
            </a:r>
            <a:r>
              <a:rPr lang="en-US" sz="630" b="1">
                <a:solidFill>
                  <a:srgbClr val="000000"/>
                </a:solidFill>
                <a:latin typeface="Arial" panose="020B0604020202020204"/>
              </a:rPr>
              <a:t>Protective Services</a:t>
            </a:r>
          </a:p>
          <a:p>
            <a:pPr algn="ctr" defTabSz="411480">
              <a:lnSpc>
                <a:spcPct val="150000"/>
              </a:lnSpc>
              <a:defRPr/>
            </a:pPr>
            <a:r>
              <a:rPr lang="en-US" sz="630" b="1">
                <a:solidFill>
                  <a:srgbClr val="70AD47"/>
                </a:solidFill>
                <a:latin typeface="Arial" panose="020B0604020202020204"/>
              </a:rPr>
              <a:t>▲ </a:t>
            </a:r>
            <a:r>
              <a:rPr lang="en-US" sz="630" b="1">
                <a:solidFill>
                  <a:srgbClr val="000000"/>
                </a:solidFill>
                <a:latin typeface="Arial" panose="020B0604020202020204"/>
              </a:rPr>
              <a:t>Fire Services</a:t>
            </a:r>
          </a:p>
        </p:txBody>
      </p:sp>
      <p:sp>
        <p:nvSpPr>
          <p:cNvPr id="30" name="Oval 29">
            <a:extLst>
              <a:ext uri="{FF2B5EF4-FFF2-40B4-BE49-F238E27FC236}">
                <a16:creationId xmlns:a16="http://schemas.microsoft.com/office/drawing/2014/main" id="{C1F4B920-E4E9-4ABA-ACC6-ADD7C6CC8EA8}"/>
              </a:ext>
            </a:extLst>
          </p:cNvPr>
          <p:cNvSpPr/>
          <p:nvPr/>
        </p:nvSpPr>
        <p:spPr>
          <a:xfrm>
            <a:off x="5328896" y="2758299"/>
            <a:ext cx="63453" cy="62732"/>
          </a:xfrm>
          <a:prstGeom prst="ellipse">
            <a:avLst/>
          </a:prstGeom>
          <a:solidFill>
            <a:srgbClr val="85B6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80">
              <a:defRPr/>
            </a:pPr>
            <a:endParaRPr lang="en-US" sz="1215">
              <a:solidFill>
                <a:srgbClr val="FFFFFF"/>
              </a:solidFill>
              <a:latin typeface="Arial" panose="020B0604020202020204"/>
            </a:endParaRPr>
          </a:p>
        </p:txBody>
      </p:sp>
      <p:cxnSp>
        <p:nvCxnSpPr>
          <p:cNvPr id="31" name="Straight Connector 30">
            <a:extLst>
              <a:ext uri="{FF2B5EF4-FFF2-40B4-BE49-F238E27FC236}">
                <a16:creationId xmlns:a16="http://schemas.microsoft.com/office/drawing/2014/main" id="{1BE35FCF-D93E-4689-953A-9E16B1CFFE9A}"/>
              </a:ext>
            </a:extLst>
          </p:cNvPr>
          <p:cNvCxnSpPr>
            <a:cxnSpLocks/>
            <a:stCxn id="32" idx="3"/>
          </p:cNvCxnSpPr>
          <p:nvPr/>
        </p:nvCxnSpPr>
        <p:spPr>
          <a:xfrm flipH="1">
            <a:off x="5412171" y="2542495"/>
            <a:ext cx="1005929" cy="397904"/>
          </a:xfrm>
          <a:prstGeom prst="line">
            <a:avLst/>
          </a:prstGeom>
          <a:ln w="38100">
            <a:solidFill>
              <a:srgbClr val="85B6E2"/>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13E68D83-2AE9-4ADA-A190-F66A9DC6FACE}"/>
              </a:ext>
            </a:extLst>
          </p:cNvPr>
          <p:cNvSpPr/>
          <p:nvPr/>
        </p:nvSpPr>
        <p:spPr>
          <a:xfrm>
            <a:off x="6262354" y="1756552"/>
            <a:ext cx="1063496" cy="920789"/>
          </a:xfrm>
          <a:prstGeom prst="ellipse">
            <a:avLst/>
          </a:prstGeom>
          <a:solidFill>
            <a:schemeClr val="bg1"/>
          </a:solidFill>
          <a:ln w="38100">
            <a:solidFill>
              <a:srgbClr val="85B6E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11480">
              <a:lnSpc>
                <a:spcPct val="150000"/>
              </a:lnSpc>
              <a:defRPr/>
            </a:pPr>
            <a:r>
              <a:rPr lang="en-US" sz="720" b="1" dirty="0">
                <a:solidFill>
                  <a:srgbClr val="0064A7"/>
                </a:solidFill>
                <a:latin typeface="Arial" panose="020B0604020202020204"/>
              </a:rPr>
              <a:t>LaRC</a:t>
            </a:r>
          </a:p>
          <a:p>
            <a:pPr algn="ctr" defTabSz="411480">
              <a:lnSpc>
                <a:spcPct val="150000"/>
              </a:lnSpc>
              <a:defRPr/>
            </a:pPr>
            <a:r>
              <a:rPr lang="en-US" sz="630" dirty="0">
                <a:solidFill>
                  <a:srgbClr val="C00000"/>
                </a:solidFill>
                <a:latin typeface="Arial Unicode MS" panose="020B0604020202020204" pitchFamily="34" charset="-128"/>
                <a:ea typeface="Arial Unicode MS" panose="020B0604020202020204" pitchFamily="34" charset="-128"/>
              </a:rPr>
              <a:t>★ </a:t>
            </a:r>
            <a:r>
              <a:rPr lang="en-US" sz="630" b="1" dirty="0">
                <a:solidFill>
                  <a:srgbClr val="000000"/>
                </a:solidFill>
                <a:latin typeface="Arial" panose="020B0604020202020204"/>
              </a:rPr>
              <a:t>Admin. Services</a:t>
            </a:r>
          </a:p>
          <a:p>
            <a:pPr algn="ctr" defTabSz="411480">
              <a:lnSpc>
                <a:spcPct val="150000"/>
              </a:lnSpc>
              <a:defRPr/>
            </a:pPr>
            <a:r>
              <a:rPr lang="en-US" sz="630" b="1" dirty="0">
                <a:solidFill>
                  <a:srgbClr val="70AD47"/>
                </a:solidFill>
                <a:latin typeface="Arial" panose="020B0604020202020204"/>
              </a:rPr>
              <a:t>▲</a:t>
            </a:r>
            <a:r>
              <a:rPr lang="en-US" sz="630" b="1" dirty="0">
                <a:solidFill>
                  <a:srgbClr val="000000"/>
                </a:solidFill>
                <a:latin typeface="Arial" panose="020B0604020202020204"/>
              </a:rPr>
              <a:t> Grounds Maintenance</a:t>
            </a:r>
          </a:p>
        </p:txBody>
      </p:sp>
      <p:cxnSp>
        <p:nvCxnSpPr>
          <p:cNvPr id="33" name="Straight Connector 32">
            <a:extLst>
              <a:ext uri="{FF2B5EF4-FFF2-40B4-BE49-F238E27FC236}">
                <a16:creationId xmlns:a16="http://schemas.microsoft.com/office/drawing/2014/main" id="{0C794B92-A2CC-4E5A-A9D1-27BA3A713192}"/>
              </a:ext>
            </a:extLst>
          </p:cNvPr>
          <p:cNvCxnSpPr>
            <a:cxnSpLocks/>
          </p:cNvCxnSpPr>
          <p:nvPr/>
        </p:nvCxnSpPr>
        <p:spPr>
          <a:xfrm>
            <a:off x="5359651" y="2051570"/>
            <a:ext cx="0" cy="719862"/>
          </a:xfrm>
          <a:prstGeom prst="line">
            <a:avLst/>
          </a:prstGeom>
          <a:ln w="38100">
            <a:solidFill>
              <a:srgbClr val="85B6E2"/>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4C87F7CA-5264-49DB-BB86-074990EDC76F}"/>
              </a:ext>
            </a:extLst>
          </p:cNvPr>
          <p:cNvSpPr/>
          <p:nvPr/>
        </p:nvSpPr>
        <p:spPr>
          <a:xfrm>
            <a:off x="5114753" y="2700861"/>
            <a:ext cx="63453" cy="62732"/>
          </a:xfrm>
          <a:prstGeom prst="ellipse">
            <a:avLst/>
          </a:prstGeom>
          <a:solidFill>
            <a:srgbClr val="85B6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80">
              <a:defRPr/>
            </a:pPr>
            <a:endParaRPr lang="en-US" sz="1215">
              <a:solidFill>
                <a:srgbClr val="FFFFFF"/>
              </a:solidFill>
              <a:latin typeface="Arial" panose="020B0604020202020204"/>
            </a:endParaRPr>
          </a:p>
        </p:txBody>
      </p:sp>
      <p:sp>
        <p:nvSpPr>
          <p:cNvPr id="35" name="Oval 34">
            <a:extLst>
              <a:ext uri="{FF2B5EF4-FFF2-40B4-BE49-F238E27FC236}">
                <a16:creationId xmlns:a16="http://schemas.microsoft.com/office/drawing/2014/main" id="{5DF7A800-C025-47F5-B548-D99621CB4852}"/>
              </a:ext>
            </a:extLst>
          </p:cNvPr>
          <p:cNvSpPr/>
          <p:nvPr/>
        </p:nvSpPr>
        <p:spPr>
          <a:xfrm>
            <a:off x="1841015" y="3422029"/>
            <a:ext cx="1075997" cy="993779"/>
          </a:xfrm>
          <a:prstGeom prst="ellipse">
            <a:avLst/>
          </a:prstGeom>
          <a:solidFill>
            <a:schemeClr val="bg1"/>
          </a:solidFill>
          <a:ln w="38100">
            <a:solidFill>
              <a:srgbClr val="85B6E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defTabSz="411480">
              <a:lnSpc>
                <a:spcPct val="150000"/>
              </a:lnSpc>
              <a:defRPr/>
            </a:pPr>
            <a:r>
              <a:rPr lang="en-US" sz="720" b="1">
                <a:solidFill>
                  <a:srgbClr val="0064A7"/>
                </a:solidFill>
                <a:latin typeface="Arial" panose="020B0604020202020204"/>
              </a:rPr>
              <a:t>NSSC</a:t>
            </a:r>
          </a:p>
          <a:p>
            <a:pPr algn="ctr" defTabSz="411480">
              <a:lnSpc>
                <a:spcPct val="150000"/>
              </a:lnSpc>
              <a:defRPr/>
            </a:pPr>
            <a:r>
              <a:rPr lang="en-US" sz="630" b="1">
                <a:solidFill>
                  <a:srgbClr val="70AD47"/>
                </a:solidFill>
                <a:latin typeface="Arial" panose="020B0604020202020204"/>
              </a:rPr>
              <a:t>▲</a:t>
            </a:r>
            <a:r>
              <a:rPr lang="en-US" sz="630" b="1">
                <a:solidFill>
                  <a:srgbClr val="000000"/>
                </a:solidFill>
                <a:latin typeface="Arial" panose="020B0604020202020204"/>
              </a:rPr>
              <a:t> Acquisition Support Services</a:t>
            </a:r>
          </a:p>
          <a:p>
            <a:pPr algn="ctr" defTabSz="411480">
              <a:lnSpc>
                <a:spcPct val="150000"/>
              </a:lnSpc>
              <a:defRPr/>
            </a:pPr>
            <a:r>
              <a:rPr lang="en-US" sz="630" b="1">
                <a:solidFill>
                  <a:srgbClr val="70AD47"/>
                </a:solidFill>
                <a:latin typeface="Arial" panose="020B0604020202020204"/>
              </a:rPr>
              <a:t>▲</a:t>
            </a:r>
            <a:r>
              <a:rPr lang="en-US" sz="630" b="1">
                <a:solidFill>
                  <a:srgbClr val="000000"/>
                </a:solidFill>
                <a:latin typeface="Arial" panose="020B0604020202020204"/>
              </a:rPr>
              <a:t> Human Capital</a:t>
            </a:r>
          </a:p>
          <a:p>
            <a:pPr algn="ctr" defTabSz="411480">
              <a:lnSpc>
                <a:spcPct val="150000"/>
              </a:lnSpc>
              <a:defRPr/>
            </a:pPr>
            <a:r>
              <a:rPr lang="en-US" sz="630" b="1">
                <a:solidFill>
                  <a:srgbClr val="70AD47"/>
                </a:solidFill>
                <a:latin typeface="Arial" panose="020B0604020202020204"/>
              </a:rPr>
              <a:t>▲</a:t>
            </a:r>
            <a:r>
              <a:rPr lang="en-US" sz="630" b="1">
                <a:solidFill>
                  <a:srgbClr val="000000"/>
                </a:solidFill>
                <a:latin typeface="Arial" panose="020B0604020202020204"/>
              </a:rPr>
              <a:t> ODEO / EEO</a:t>
            </a:r>
          </a:p>
          <a:p>
            <a:pPr algn="ctr" defTabSz="411480">
              <a:lnSpc>
                <a:spcPct val="150000"/>
              </a:lnSpc>
              <a:defRPr/>
            </a:pPr>
            <a:r>
              <a:rPr lang="en-US" sz="630" b="1">
                <a:solidFill>
                  <a:srgbClr val="70AD47"/>
                </a:solidFill>
                <a:latin typeface="Arial" panose="020B0604020202020204"/>
              </a:rPr>
              <a:t>▲</a:t>
            </a:r>
            <a:r>
              <a:rPr lang="en-US" sz="630" b="1">
                <a:solidFill>
                  <a:srgbClr val="000000"/>
                </a:solidFill>
                <a:latin typeface="Arial" panose="020B0604020202020204"/>
              </a:rPr>
              <a:t> OSTEM</a:t>
            </a:r>
          </a:p>
          <a:p>
            <a:pPr algn="ctr" defTabSz="411480">
              <a:lnSpc>
                <a:spcPct val="150000"/>
              </a:lnSpc>
              <a:defRPr/>
            </a:pPr>
            <a:endParaRPr lang="en-US" sz="630" b="1">
              <a:solidFill>
                <a:srgbClr val="000000"/>
              </a:solidFill>
              <a:latin typeface="Arial" panose="020B0604020202020204"/>
            </a:endParaRPr>
          </a:p>
        </p:txBody>
      </p:sp>
      <p:sp>
        <p:nvSpPr>
          <p:cNvPr id="36" name="Oval 35">
            <a:extLst>
              <a:ext uri="{FF2B5EF4-FFF2-40B4-BE49-F238E27FC236}">
                <a16:creationId xmlns:a16="http://schemas.microsoft.com/office/drawing/2014/main" id="{BEDC0054-1116-43A7-B27C-6DAC620196C8}"/>
              </a:ext>
            </a:extLst>
          </p:cNvPr>
          <p:cNvSpPr/>
          <p:nvPr/>
        </p:nvSpPr>
        <p:spPr>
          <a:xfrm>
            <a:off x="6058849" y="1058004"/>
            <a:ext cx="679793" cy="655919"/>
          </a:xfrm>
          <a:prstGeom prst="ellipse">
            <a:avLst/>
          </a:prstGeom>
          <a:solidFill>
            <a:schemeClr val="bg1"/>
          </a:solidFill>
          <a:ln w="38100">
            <a:solidFill>
              <a:srgbClr val="85B6E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11480">
              <a:lnSpc>
                <a:spcPct val="150000"/>
              </a:lnSpc>
              <a:defRPr/>
            </a:pPr>
            <a:r>
              <a:rPr lang="en-US" sz="720" b="1">
                <a:solidFill>
                  <a:srgbClr val="0064A7"/>
                </a:solidFill>
                <a:latin typeface="Arial" panose="020B0604020202020204"/>
              </a:rPr>
              <a:t>ITPO</a:t>
            </a:r>
            <a:endParaRPr lang="en-US" sz="720">
              <a:solidFill>
                <a:srgbClr val="000000"/>
              </a:solidFill>
              <a:latin typeface="Arial" panose="020B0604020202020204"/>
            </a:endParaRPr>
          </a:p>
          <a:p>
            <a:pPr algn="ctr" defTabSz="411480">
              <a:lnSpc>
                <a:spcPct val="150000"/>
              </a:lnSpc>
              <a:defRPr/>
            </a:pPr>
            <a:r>
              <a:rPr lang="en-US" sz="630">
                <a:solidFill>
                  <a:srgbClr val="70AD47"/>
                </a:solidFill>
                <a:latin typeface="Arial" panose="020B0604020202020204"/>
              </a:rPr>
              <a:t>▲</a:t>
            </a:r>
            <a:r>
              <a:rPr lang="en-US" sz="630">
                <a:solidFill>
                  <a:srgbClr val="000000"/>
                </a:solidFill>
                <a:latin typeface="Arial" panose="020B0604020202020204"/>
              </a:rPr>
              <a:t> </a:t>
            </a:r>
            <a:r>
              <a:rPr lang="en-US" sz="630" b="1">
                <a:solidFill>
                  <a:srgbClr val="000000"/>
                </a:solidFill>
                <a:latin typeface="Arial" panose="020B0604020202020204"/>
              </a:rPr>
              <a:t>IT Services</a:t>
            </a:r>
          </a:p>
        </p:txBody>
      </p:sp>
      <p:sp>
        <p:nvSpPr>
          <p:cNvPr id="37" name="Oval 36">
            <a:extLst>
              <a:ext uri="{FF2B5EF4-FFF2-40B4-BE49-F238E27FC236}">
                <a16:creationId xmlns:a16="http://schemas.microsoft.com/office/drawing/2014/main" id="{E0585A10-4B49-480A-B261-DC51BA11EB1F}"/>
              </a:ext>
            </a:extLst>
          </p:cNvPr>
          <p:cNvSpPr/>
          <p:nvPr/>
        </p:nvSpPr>
        <p:spPr>
          <a:xfrm>
            <a:off x="4716514" y="3550082"/>
            <a:ext cx="63453" cy="62732"/>
          </a:xfrm>
          <a:prstGeom prst="ellipse">
            <a:avLst/>
          </a:prstGeom>
          <a:solidFill>
            <a:srgbClr val="85B6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80">
              <a:defRPr/>
            </a:pPr>
            <a:endParaRPr lang="en-US" sz="1215">
              <a:solidFill>
                <a:srgbClr val="FFFFFF"/>
              </a:solidFill>
              <a:latin typeface="Arial" panose="020B0604020202020204"/>
            </a:endParaRPr>
          </a:p>
        </p:txBody>
      </p:sp>
      <p:sp>
        <p:nvSpPr>
          <p:cNvPr id="38" name="Oval 37">
            <a:extLst>
              <a:ext uri="{FF2B5EF4-FFF2-40B4-BE49-F238E27FC236}">
                <a16:creationId xmlns:a16="http://schemas.microsoft.com/office/drawing/2014/main" id="{9E15A70A-71B0-4C2A-A8C9-420647502893}"/>
              </a:ext>
            </a:extLst>
          </p:cNvPr>
          <p:cNvSpPr/>
          <p:nvPr/>
        </p:nvSpPr>
        <p:spPr>
          <a:xfrm>
            <a:off x="5372685" y="2930072"/>
            <a:ext cx="63453" cy="62732"/>
          </a:xfrm>
          <a:prstGeom prst="ellipse">
            <a:avLst/>
          </a:prstGeom>
          <a:solidFill>
            <a:srgbClr val="85B6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80">
              <a:defRPr/>
            </a:pPr>
            <a:endParaRPr lang="en-US" sz="1215">
              <a:solidFill>
                <a:srgbClr val="FFFFFF"/>
              </a:solidFill>
              <a:latin typeface="Arial" panose="020B0604020202020204"/>
            </a:endParaRPr>
          </a:p>
        </p:txBody>
      </p:sp>
      <p:sp>
        <p:nvSpPr>
          <p:cNvPr id="39" name="Oval 38">
            <a:extLst>
              <a:ext uri="{FF2B5EF4-FFF2-40B4-BE49-F238E27FC236}">
                <a16:creationId xmlns:a16="http://schemas.microsoft.com/office/drawing/2014/main" id="{76AFFC4A-5BB0-41B1-8610-A1F60BDC4B99}"/>
              </a:ext>
            </a:extLst>
          </p:cNvPr>
          <p:cNvSpPr/>
          <p:nvPr/>
        </p:nvSpPr>
        <p:spPr>
          <a:xfrm>
            <a:off x="1741940" y="2633698"/>
            <a:ext cx="730428" cy="689142"/>
          </a:xfrm>
          <a:prstGeom prst="ellipse">
            <a:avLst/>
          </a:prstGeom>
          <a:solidFill>
            <a:schemeClr val="bg1"/>
          </a:solidFill>
          <a:ln w="38100">
            <a:solidFill>
              <a:srgbClr val="85B6E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11480">
              <a:lnSpc>
                <a:spcPct val="150000"/>
              </a:lnSpc>
              <a:defRPr/>
            </a:pPr>
            <a:r>
              <a:rPr lang="en-US" sz="720" b="1">
                <a:solidFill>
                  <a:srgbClr val="0064A7"/>
                </a:solidFill>
                <a:latin typeface="Arial" panose="020B0604020202020204"/>
              </a:rPr>
              <a:t>ARC</a:t>
            </a:r>
            <a:endParaRPr lang="en-US" sz="720" b="1">
              <a:solidFill>
                <a:srgbClr val="000000"/>
              </a:solidFill>
              <a:latin typeface="Arial" panose="020B0604020202020204"/>
            </a:endParaRPr>
          </a:p>
          <a:p>
            <a:pPr algn="ctr" defTabSz="411480">
              <a:lnSpc>
                <a:spcPct val="150000"/>
              </a:lnSpc>
              <a:defRPr/>
            </a:pPr>
            <a:r>
              <a:rPr lang="en-US" sz="630" b="1">
                <a:solidFill>
                  <a:srgbClr val="C00000"/>
                </a:solidFill>
                <a:latin typeface="Arial Unicode MS" panose="020B0604020202020204" pitchFamily="34" charset="-128"/>
                <a:ea typeface="Arial Unicode MS" panose="020B0604020202020204" pitchFamily="34" charset="-128"/>
              </a:rPr>
              <a:t>★ </a:t>
            </a:r>
            <a:r>
              <a:rPr lang="en-US" sz="630" b="1">
                <a:solidFill>
                  <a:srgbClr val="000000"/>
                </a:solidFill>
                <a:latin typeface="Arial Unicode MS" panose="020B0604020202020204" pitchFamily="34" charset="-128"/>
                <a:ea typeface="Arial Unicode MS" panose="020B0604020202020204" pitchFamily="34" charset="-128"/>
              </a:rPr>
              <a:t>Protective </a:t>
            </a:r>
          </a:p>
          <a:p>
            <a:pPr algn="ctr" defTabSz="411480">
              <a:lnSpc>
                <a:spcPct val="150000"/>
              </a:lnSpc>
              <a:defRPr/>
            </a:pPr>
            <a:r>
              <a:rPr lang="en-US" sz="630" b="1">
                <a:solidFill>
                  <a:srgbClr val="000000"/>
                </a:solidFill>
                <a:latin typeface="Arial Unicode MS" panose="020B0604020202020204" pitchFamily="34" charset="-128"/>
                <a:ea typeface="Arial Unicode MS" panose="020B0604020202020204" pitchFamily="34" charset="-128"/>
              </a:rPr>
              <a:t>Services </a:t>
            </a:r>
          </a:p>
        </p:txBody>
      </p:sp>
      <p:cxnSp>
        <p:nvCxnSpPr>
          <p:cNvPr id="40" name="Straight Connector 39">
            <a:extLst>
              <a:ext uri="{FF2B5EF4-FFF2-40B4-BE49-F238E27FC236}">
                <a16:creationId xmlns:a16="http://schemas.microsoft.com/office/drawing/2014/main" id="{796613F0-D498-4566-B599-E306C15892B9}"/>
              </a:ext>
            </a:extLst>
          </p:cNvPr>
          <p:cNvCxnSpPr>
            <a:cxnSpLocks/>
          </p:cNvCxnSpPr>
          <p:nvPr/>
        </p:nvCxnSpPr>
        <p:spPr>
          <a:xfrm flipH="1">
            <a:off x="5821576" y="1554891"/>
            <a:ext cx="284918" cy="2044"/>
          </a:xfrm>
          <a:prstGeom prst="line">
            <a:avLst/>
          </a:prstGeom>
          <a:ln w="38100">
            <a:solidFill>
              <a:srgbClr val="85B6E2"/>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B32CC47-CD55-4835-B927-E06BEAFC6C30}"/>
              </a:ext>
            </a:extLst>
          </p:cNvPr>
          <p:cNvSpPr txBox="1"/>
          <p:nvPr/>
        </p:nvSpPr>
        <p:spPr>
          <a:xfrm>
            <a:off x="133142" y="5016112"/>
            <a:ext cx="8728361" cy="338554"/>
          </a:xfrm>
          <a:prstGeom prst="rect">
            <a:avLst/>
          </a:prstGeom>
          <a:noFill/>
        </p:spPr>
        <p:txBody>
          <a:bodyPr wrap="square">
            <a:spAutoFit/>
          </a:bodyPr>
          <a:lstStyle/>
          <a:p>
            <a:pPr defTabSz="685800">
              <a:defRPr/>
            </a:pPr>
            <a:r>
              <a:rPr lang="en-US" sz="800" dirty="0">
                <a:solidFill>
                  <a:prstClr val="black"/>
                </a:solidFill>
                <a:latin typeface="Arial" panose="020B0604020202020204"/>
              </a:rPr>
              <a:t>*Consolidated Agency Technology Transfer Services (CATTS) contract will replace the current Technology Transfer Services Agency Contract expiring July 2023. Participating centers include HQ, MSFC, SSC with other Centers having the option to join at a later date.</a:t>
            </a:r>
          </a:p>
        </p:txBody>
      </p:sp>
    </p:spTree>
    <p:extLst>
      <p:ext uri="{BB962C8B-B14F-4D97-AF65-F5344CB8AC3E}">
        <p14:creationId xmlns:p14="http://schemas.microsoft.com/office/powerpoint/2010/main" val="3299647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4B29E-3BDB-4C4F-8717-15FA94A4F059}"/>
              </a:ext>
            </a:extLst>
          </p:cNvPr>
          <p:cNvSpPr>
            <a:spLocks noGrp="1"/>
          </p:cNvSpPr>
          <p:nvPr>
            <p:ph type="title"/>
          </p:nvPr>
        </p:nvSpPr>
        <p:spPr>
          <a:xfrm>
            <a:off x="0" y="419807"/>
            <a:ext cx="9144000" cy="719384"/>
          </a:xfrm>
        </p:spPr>
        <p:txBody>
          <a:bodyPr>
            <a:noAutofit/>
          </a:bodyPr>
          <a:lstStyle/>
          <a:p>
            <a:pPr algn="ctr"/>
            <a:r>
              <a:rPr lang="en-US" sz="2600" dirty="0"/>
              <a:t>NASA Small Business Specialists Around the Country</a:t>
            </a:r>
          </a:p>
        </p:txBody>
      </p:sp>
      <p:grpSp>
        <p:nvGrpSpPr>
          <p:cNvPr id="53" name="Group 52">
            <a:extLst>
              <a:ext uri="{FF2B5EF4-FFF2-40B4-BE49-F238E27FC236}">
                <a16:creationId xmlns:a16="http://schemas.microsoft.com/office/drawing/2014/main" id="{B5CEC2A1-28E1-A44C-B434-0ECF90E55BFB}"/>
              </a:ext>
            </a:extLst>
          </p:cNvPr>
          <p:cNvGrpSpPr/>
          <p:nvPr/>
        </p:nvGrpSpPr>
        <p:grpSpPr>
          <a:xfrm>
            <a:off x="204999" y="1171557"/>
            <a:ext cx="8734001" cy="4476909"/>
            <a:chOff x="204998" y="834569"/>
            <a:chExt cx="8734001" cy="4476909"/>
          </a:xfrm>
        </p:grpSpPr>
        <p:pic>
          <p:nvPicPr>
            <p:cNvPr id="54" name="Picture 53">
              <a:extLst>
                <a:ext uri="{FF2B5EF4-FFF2-40B4-BE49-F238E27FC236}">
                  <a16:creationId xmlns:a16="http://schemas.microsoft.com/office/drawing/2014/main" id="{7BFBFB10-3253-0D42-8B85-A01B3F27BE0B}"/>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300"/>
                      </a14:imgEffect>
                      <a14:imgEffect>
                        <a14:saturation sat="168000"/>
                      </a14:imgEffect>
                    </a14:imgLayer>
                  </a14:imgProps>
                </a:ext>
                <a:ext uri="{28A0092B-C50C-407E-A947-70E740481C1C}">
                  <a14:useLocalDpi xmlns:a14="http://schemas.microsoft.com/office/drawing/2010/main"/>
                </a:ext>
              </a:extLst>
            </a:blip>
            <a:stretch>
              <a:fillRect/>
            </a:stretch>
          </p:blipFill>
          <p:spPr>
            <a:xfrm>
              <a:off x="2294440" y="900498"/>
              <a:ext cx="5088458" cy="3561920"/>
            </a:xfrm>
            <a:prstGeom prst="rect">
              <a:avLst/>
            </a:prstGeom>
          </p:spPr>
        </p:pic>
        <p:cxnSp>
          <p:nvCxnSpPr>
            <p:cNvPr id="56" name="Straight Connector 55">
              <a:extLst>
                <a:ext uri="{FF2B5EF4-FFF2-40B4-BE49-F238E27FC236}">
                  <a16:creationId xmlns:a16="http://schemas.microsoft.com/office/drawing/2014/main" id="{6E3B35F5-7BA9-4D40-AFF1-2CCBFA18BF87}"/>
                </a:ext>
              </a:extLst>
            </p:cNvPr>
            <p:cNvCxnSpPr>
              <a:cxnSpLocks/>
            </p:cNvCxnSpPr>
            <p:nvPr/>
          </p:nvCxnSpPr>
          <p:spPr>
            <a:xfrm flipV="1">
              <a:off x="5789585" y="3168270"/>
              <a:ext cx="1" cy="1187799"/>
            </a:xfrm>
            <a:prstGeom prst="line">
              <a:avLst/>
            </a:prstGeom>
            <a:ln>
              <a:solidFill>
                <a:srgbClr val="00206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57" name="Straight Connector 15">
              <a:extLst>
                <a:ext uri="{FF2B5EF4-FFF2-40B4-BE49-F238E27FC236}">
                  <a16:creationId xmlns:a16="http://schemas.microsoft.com/office/drawing/2014/main" id="{24212AD5-7A31-5148-9628-81DFC13191D7}"/>
                </a:ext>
              </a:extLst>
            </p:cNvPr>
            <p:cNvCxnSpPr>
              <a:cxnSpLocks/>
            </p:cNvCxnSpPr>
            <p:nvPr/>
          </p:nvCxnSpPr>
          <p:spPr>
            <a:xfrm rot="16200000" flipV="1">
              <a:off x="6594663" y="2785585"/>
              <a:ext cx="384988" cy="343014"/>
            </a:xfrm>
            <a:prstGeom prst="bentConnector3">
              <a:avLst>
                <a:gd name="adj1" fmla="val 50000"/>
              </a:avLst>
            </a:prstGeom>
            <a:ln>
              <a:solidFill>
                <a:srgbClr val="00206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58" name="Straight Connector 16">
              <a:extLst>
                <a:ext uri="{FF2B5EF4-FFF2-40B4-BE49-F238E27FC236}">
                  <a16:creationId xmlns:a16="http://schemas.microsoft.com/office/drawing/2014/main" id="{BD05B4BF-E3F6-7848-9AF2-C9AFDDD82B81}"/>
                </a:ext>
              </a:extLst>
            </p:cNvPr>
            <p:cNvCxnSpPr>
              <a:cxnSpLocks/>
            </p:cNvCxnSpPr>
            <p:nvPr/>
          </p:nvCxnSpPr>
          <p:spPr>
            <a:xfrm rot="5400000">
              <a:off x="5895084" y="1639989"/>
              <a:ext cx="1539847" cy="233591"/>
            </a:xfrm>
            <a:prstGeom prst="bentConnector3">
              <a:avLst>
                <a:gd name="adj1" fmla="val 37731"/>
              </a:avLst>
            </a:prstGeom>
            <a:ln>
              <a:solidFill>
                <a:srgbClr val="00206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59" name="Straight Connector 27">
              <a:extLst>
                <a:ext uri="{FF2B5EF4-FFF2-40B4-BE49-F238E27FC236}">
                  <a16:creationId xmlns:a16="http://schemas.microsoft.com/office/drawing/2014/main" id="{9796464D-4FB0-EE42-919F-6D760A0BEBD4}"/>
                </a:ext>
              </a:extLst>
            </p:cNvPr>
            <p:cNvCxnSpPr>
              <a:cxnSpLocks/>
            </p:cNvCxnSpPr>
            <p:nvPr/>
          </p:nvCxnSpPr>
          <p:spPr>
            <a:xfrm rot="5400000">
              <a:off x="5689300" y="1890081"/>
              <a:ext cx="859310" cy="107902"/>
            </a:xfrm>
            <a:prstGeom prst="bentConnector3">
              <a:avLst>
                <a:gd name="adj1" fmla="val 100128"/>
              </a:avLst>
            </a:prstGeom>
            <a:ln>
              <a:solidFill>
                <a:srgbClr val="00206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60" name="Straight Connector 28">
              <a:extLst>
                <a:ext uri="{FF2B5EF4-FFF2-40B4-BE49-F238E27FC236}">
                  <a16:creationId xmlns:a16="http://schemas.microsoft.com/office/drawing/2014/main" id="{FDC30BB7-884F-8F42-BBD3-368C805C40EC}"/>
                </a:ext>
              </a:extLst>
            </p:cNvPr>
            <p:cNvCxnSpPr>
              <a:cxnSpLocks/>
            </p:cNvCxnSpPr>
            <p:nvPr/>
          </p:nvCxnSpPr>
          <p:spPr>
            <a:xfrm rot="16200000" flipV="1">
              <a:off x="2036789" y="2046181"/>
              <a:ext cx="1154985" cy="430459"/>
            </a:xfrm>
            <a:prstGeom prst="bentConnector3">
              <a:avLst>
                <a:gd name="adj1" fmla="val 15786"/>
              </a:avLst>
            </a:prstGeom>
            <a:ln>
              <a:solidFill>
                <a:srgbClr val="00206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61" name="Straight Connector 29">
              <a:extLst>
                <a:ext uri="{FF2B5EF4-FFF2-40B4-BE49-F238E27FC236}">
                  <a16:creationId xmlns:a16="http://schemas.microsoft.com/office/drawing/2014/main" id="{4A4E2C06-097F-A440-9507-DE76DDE4B233}"/>
                </a:ext>
              </a:extLst>
            </p:cNvPr>
            <p:cNvCxnSpPr>
              <a:cxnSpLocks/>
            </p:cNvCxnSpPr>
            <p:nvPr/>
          </p:nvCxnSpPr>
          <p:spPr>
            <a:xfrm rot="16200000" flipV="1">
              <a:off x="1624885" y="1404923"/>
              <a:ext cx="1480341" cy="644218"/>
            </a:xfrm>
            <a:prstGeom prst="bentConnector3">
              <a:avLst>
                <a:gd name="adj1" fmla="val 100849"/>
              </a:avLst>
            </a:prstGeom>
            <a:ln cap="rnd">
              <a:solidFill>
                <a:srgbClr val="00206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62" name="Elbow Connector 61">
              <a:extLst>
                <a:ext uri="{FF2B5EF4-FFF2-40B4-BE49-F238E27FC236}">
                  <a16:creationId xmlns:a16="http://schemas.microsoft.com/office/drawing/2014/main" id="{51D4162E-28C6-1F43-B111-99B050FDFF4C}"/>
                </a:ext>
              </a:extLst>
            </p:cNvPr>
            <p:cNvCxnSpPr>
              <a:cxnSpLocks/>
            </p:cNvCxnSpPr>
            <p:nvPr/>
          </p:nvCxnSpPr>
          <p:spPr>
            <a:xfrm rot="10800000" flipV="1">
              <a:off x="2042946" y="3701063"/>
              <a:ext cx="3000848" cy="231176"/>
            </a:xfrm>
            <a:prstGeom prst="bentConnector3">
              <a:avLst>
                <a:gd name="adj1" fmla="val 99862"/>
              </a:avLst>
            </a:prstGeom>
            <a:ln>
              <a:solidFill>
                <a:srgbClr val="00206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63" name="Straight Connector 31">
              <a:extLst>
                <a:ext uri="{FF2B5EF4-FFF2-40B4-BE49-F238E27FC236}">
                  <a16:creationId xmlns:a16="http://schemas.microsoft.com/office/drawing/2014/main" id="{6C1D6FEF-FDE0-A04D-B514-571A91680F32}"/>
                </a:ext>
              </a:extLst>
            </p:cNvPr>
            <p:cNvCxnSpPr>
              <a:cxnSpLocks/>
            </p:cNvCxnSpPr>
            <p:nvPr/>
          </p:nvCxnSpPr>
          <p:spPr>
            <a:xfrm>
              <a:off x="6386163" y="3701064"/>
              <a:ext cx="728274" cy="401907"/>
            </a:xfrm>
            <a:prstGeom prst="bentConnector3">
              <a:avLst>
                <a:gd name="adj1" fmla="val 50000"/>
              </a:avLst>
            </a:prstGeom>
            <a:ln>
              <a:solidFill>
                <a:srgbClr val="00206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64" name="Elbow Connector 63">
              <a:extLst>
                <a:ext uri="{FF2B5EF4-FFF2-40B4-BE49-F238E27FC236}">
                  <a16:creationId xmlns:a16="http://schemas.microsoft.com/office/drawing/2014/main" id="{DC967473-3359-FF49-8B96-B6EFB0128EB2}"/>
                </a:ext>
              </a:extLst>
            </p:cNvPr>
            <p:cNvCxnSpPr>
              <a:cxnSpLocks/>
            </p:cNvCxnSpPr>
            <p:nvPr/>
          </p:nvCxnSpPr>
          <p:spPr>
            <a:xfrm rot="10800000" flipV="1">
              <a:off x="4432973" y="3592565"/>
              <a:ext cx="1096396" cy="290327"/>
            </a:xfrm>
            <a:prstGeom prst="bentConnector3">
              <a:avLst>
                <a:gd name="adj1" fmla="val 22430"/>
              </a:avLst>
            </a:prstGeom>
            <a:ln>
              <a:solidFill>
                <a:srgbClr val="00206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65" name="Elbow Connector 64">
              <a:extLst>
                <a:ext uri="{FF2B5EF4-FFF2-40B4-BE49-F238E27FC236}">
                  <a16:creationId xmlns:a16="http://schemas.microsoft.com/office/drawing/2014/main" id="{BC6B0AD9-42D0-DD40-80F8-E0869A124EEB}"/>
                </a:ext>
              </a:extLst>
            </p:cNvPr>
            <p:cNvCxnSpPr>
              <a:cxnSpLocks/>
            </p:cNvCxnSpPr>
            <p:nvPr/>
          </p:nvCxnSpPr>
          <p:spPr>
            <a:xfrm rot="10800000" flipV="1">
              <a:off x="4007075" y="4087117"/>
              <a:ext cx="1522293" cy="441230"/>
            </a:xfrm>
            <a:prstGeom prst="bentConnector3">
              <a:avLst>
                <a:gd name="adj1" fmla="val 50000"/>
              </a:avLst>
            </a:prstGeom>
            <a:ln>
              <a:solidFill>
                <a:srgbClr val="002060"/>
              </a:solidFill>
              <a:headEnd type="none"/>
              <a:tailEnd type="oval"/>
            </a:ln>
          </p:spPr>
          <p:style>
            <a:lnRef idx="2">
              <a:schemeClr val="accent1"/>
            </a:lnRef>
            <a:fillRef idx="0">
              <a:schemeClr val="accent1"/>
            </a:fillRef>
            <a:effectRef idx="1">
              <a:schemeClr val="accent1"/>
            </a:effectRef>
            <a:fontRef idx="minor">
              <a:schemeClr val="tx1"/>
            </a:fontRef>
          </p:style>
        </p:cxnSp>
        <p:sp>
          <p:nvSpPr>
            <p:cNvPr id="66" name="Text Box 32">
              <a:extLst>
                <a:ext uri="{FF2B5EF4-FFF2-40B4-BE49-F238E27FC236}">
                  <a16:creationId xmlns:a16="http://schemas.microsoft.com/office/drawing/2014/main" id="{4C57C0CC-F272-B943-B9F5-89BC65E819CA}"/>
                </a:ext>
              </a:extLst>
            </p:cNvPr>
            <p:cNvSpPr txBox="1">
              <a:spLocks noChangeArrowheads="1"/>
            </p:cNvSpPr>
            <p:nvPr/>
          </p:nvSpPr>
          <p:spPr bwMode="auto">
            <a:xfrm>
              <a:off x="2630996" y="3737844"/>
              <a:ext cx="1881942" cy="61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399FF"/>
                </a:buClr>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rgbClr val="3399FF"/>
                </a:buClr>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None/>
              </a:pPr>
              <a:r>
                <a:rPr lang="en-US" altLang="en-US" sz="1100" b="1" dirty="0">
                  <a:solidFill>
                    <a:srgbClr val="02CDFF"/>
                  </a:solidFill>
                  <a:latin typeface="Arial Narrow" panose="020B0604020202020204" pitchFamily="34" charset="0"/>
                  <a:ea typeface="ＭＳ Ｐゴシック" panose="020B0600070205080204" pitchFamily="34" charset="-128"/>
                  <a:cs typeface="Arial Narrow" panose="020B0604020202020204" pitchFamily="34" charset="0"/>
                </a:rPr>
                <a:t>NASA Shared Services Center</a:t>
              </a:r>
              <a:br>
                <a:rPr lang="en-US" altLang="en-US" sz="900" b="1" dirty="0">
                  <a:solidFill>
                    <a:srgbClr val="000000"/>
                  </a:solidFill>
                  <a:latin typeface="Helvetica" pitchFamily="2" charset="0"/>
                  <a:ea typeface="ＭＳ Ｐゴシック" panose="020B0600070205080204" pitchFamily="34" charset="-128"/>
                  <a:cs typeface="Arial" panose="020B0604020202020204" pitchFamily="34" charset="0"/>
                </a:rPr>
              </a:br>
              <a:r>
                <a:rPr lang="en-US" altLang="en-US" sz="900" b="1" dirty="0">
                  <a:solidFill>
                    <a:srgbClr val="000000"/>
                  </a:solidFill>
                  <a:latin typeface="Arial Narrow" panose="020B0604020202020204" pitchFamily="34" charset="0"/>
                  <a:ea typeface="ＭＳ Ｐゴシック" panose="020B0600070205080204" pitchFamily="34" charset="-128"/>
                  <a:cs typeface="Arial Narrow" panose="020B0604020202020204" pitchFamily="34" charset="0"/>
                </a:rPr>
                <a:t>Agency Contract Support</a:t>
              </a:r>
            </a:p>
            <a:p>
              <a:pPr fontAlgn="base">
                <a:spcBef>
                  <a:spcPct val="0"/>
                </a:spcBef>
                <a:spcAft>
                  <a:spcPct val="0"/>
                </a:spcAft>
                <a:buClrTx/>
                <a:buNone/>
              </a:pPr>
              <a:r>
                <a:rPr lang="en-US" altLang="en-US" sz="800" b="1" i="1" dirty="0">
                  <a:solidFill>
                    <a:srgbClr val="000000"/>
                  </a:solidFill>
                  <a:latin typeface="+mn-lt"/>
                  <a:ea typeface="ＭＳ Ｐゴシック" panose="020B0600070205080204" pitchFamily="34" charset="-128"/>
                  <a:cs typeface="Arial" panose="020B0604020202020204" pitchFamily="34" charset="0"/>
                </a:rPr>
                <a:t>Bay St. Louis, MS</a:t>
              </a:r>
            </a:p>
            <a:p>
              <a:pPr defTabSz="457200">
                <a:buNone/>
              </a:pPr>
              <a:r>
                <a:rPr lang="en-US" sz="700" b="1" dirty="0">
                  <a:solidFill>
                    <a:srgbClr val="C00000"/>
                  </a:solidFill>
                  <a:cs typeface="Arial" panose="020B0604020202020204" pitchFamily="34" charset="0"/>
                </a:rPr>
                <a:t>Troy E. Miller </a:t>
              </a:r>
            </a:p>
          </p:txBody>
        </p:sp>
        <p:sp>
          <p:nvSpPr>
            <p:cNvPr id="67" name="Text Box 30">
              <a:extLst>
                <a:ext uri="{FF2B5EF4-FFF2-40B4-BE49-F238E27FC236}">
                  <a16:creationId xmlns:a16="http://schemas.microsoft.com/office/drawing/2014/main" id="{EF2FC89E-C65D-A043-B3F9-49C34430731A}"/>
                </a:ext>
              </a:extLst>
            </p:cNvPr>
            <p:cNvSpPr txBox="1">
              <a:spLocks noChangeArrowheads="1"/>
            </p:cNvSpPr>
            <p:nvPr/>
          </p:nvSpPr>
          <p:spPr bwMode="auto">
            <a:xfrm>
              <a:off x="4618559" y="4397382"/>
              <a:ext cx="1931567" cy="91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3399FF"/>
                </a:buClr>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rgbClr val="3399FF"/>
                </a:buClr>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defTabSz="457200" fontAlgn="base">
                <a:spcBef>
                  <a:spcPct val="0"/>
                </a:spcBef>
                <a:spcAft>
                  <a:spcPct val="0"/>
                </a:spcAft>
                <a:buClrTx/>
                <a:buNone/>
              </a:pPr>
              <a:r>
                <a:rPr lang="en-US" altLang="en-US" sz="1100" b="1" dirty="0">
                  <a:solidFill>
                    <a:srgbClr val="02CDFF"/>
                  </a:solidFill>
                  <a:latin typeface="Arial Narrow" panose="020B0604020202020204" pitchFamily="34" charset="0"/>
                  <a:ea typeface="ＭＳ Ｐゴシック" panose="020B0600070205080204" pitchFamily="34" charset="-128"/>
                  <a:cs typeface="Arial Narrow" panose="020B0604020202020204" pitchFamily="34" charset="0"/>
                </a:rPr>
                <a:t>Marshall Space Flight Center</a:t>
              </a:r>
            </a:p>
            <a:p>
              <a:pPr algn="r" defTabSz="457200" fontAlgn="base">
                <a:spcBef>
                  <a:spcPct val="0"/>
                </a:spcBef>
                <a:spcAft>
                  <a:spcPct val="0"/>
                </a:spcAft>
                <a:buClrTx/>
                <a:buNone/>
              </a:pPr>
              <a:r>
                <a:rPr lang="en-US" altLang="en-US" sz="900" b="1" dirty="0">
                  <a:solidFill>
                    <a:srgbClr val="000000"/>
                  </a:solidFill>
                  <a:latin typeface="Arial Narrow" panose="020B0604020202020204" pitchFamily="34" charset="0"/>
                  <a:ea typeface="ＭＳ Ｐゴシック" panose="020B0600070205080204" pitchFamily="34" charset="-128"/>
                  <a:cs typeface="Arial Narrow" panose="020B0604020202020204" pitchFamily="34" charset="0"/>
                </a:rPr>
                <a:t>Space Transportation, Propulsion Systems, Space Systems, and Science</a:t>
              </a:r>
            </a:p>
            <a:p>
              <a:pPr algn="r" defTabSz="457200" fontAlgn="base">
                <a:spcBef>
                  <a:spcPct val="0"/>
                </a:spcBef>
                <a:spcAft>
                  <a:spcPct val="0"/>
                </a:spcAft>
                <a:buClrTx/>
                <a:buNone/>
              </a:pPr>
              <a:r>
                <a:rPr lang="en-US" altLang="en-US" sz="800" b="1" i="1" dirty="0">
                  <a:solidFill>
                    <a:srgbClr val="000000"/>
                  </a:solidFill>
                  <a:latin typeface="+mn-lt"/>
                  <a:ea typeface="ＭＳ Ｐゴシック" panose="020B0600070205080204" pitchFamily="34" charset="-128"/>
                  <a:cs typeface="Arial" panose="020B0604020202020204" pitchFamily="34" charset="0"/>
                </a:rPr>
                <a:t>Huntsville, AL</a:t>
              </a:r>
            </a:p>
            <a:p>
              <a:pPr algn="r">
                <a:buNone/>
              </a:pPr>
              <a:r>
                <a:rPr lang="en-US" sz="700" b="1" dirty="0">
                  <a:solidFill>
                    <a:srgbClr val="C00000"/>
                  </a:solidFill>
                  <a:cs typeface="Arial" panose="020B0604020202020204" pitchFamily="34" charset="0"/>
                </a:rPr>
                <a:t>David E. Brock</a:t>
              </a:r>
            </a:p>
            <a:p>
              <a:pPr algn="r" defTabSz="457200" fontAlgn="base">
                <a:spcBef>
                  <a:spcPct val="0"/>
                </a:spcBef>
                <a:spcAft>
                  <a:spcPct val="0"/>
                </a:spcAft>
                <a:buClrTx/>
                <a:buNone/>
              </a:pPr>
              <a:endParaRPr lang="en-US" altLang="en-US" sz="800" b="1" dirty="0">
                <a:solidFill>
                  <a:srgbClr val="000000"/>
                </a:solidFill>
                <a:latin typeface="Helvetica" pitchFamily="2" charset="0"/>
                <a:ea typeface="ＭＳ Ｐゴシック" panose="020B0600070205080204" pitchFamily="34" charset="-128"/>
                <a:cs typeface="Arial" panose="020B0604020202020204" pitchFamily="34" charset="0"/>
              </a:endParaRPr>
            </a:p>
          </p:txBody>
        </p:sp>
        <p:sp>
          <p:nvSpPr>
            <p:cNvPr id="68" name="Text Box 33">
              <a:extLst>
                <a:ext uri="{FF2B5EF4-FFF2-40B4-BE49-F238E27FC236}">
                  <a16:creationId xmlns:a16="http://schemas.microsoft.com/office/drawing/2014/main" id="{80EDD7D4-9E5F-1D4D-B1C5-99131074C1E2}"/>
                </a:ext>
              </a:extLst>
            </p:cNvPr>
            <p:cNvSpPr txBox="1">
              <a:spLocks noChangeArrowheads="1"/>
            </p:cNvSpPr>
            <p:nvPr/>
          </p:nvSpPr>
          <p:spPr bwMode="auto">
            <a:xfrm>
              <a:off x="625353" y="851444"/>
              <a:ext cx="2174876"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99FF"/>
                </a:buClr>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rgbClr val="3399FF"/>
                </a:buClr>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200" fontAlgn="base">
                <a:spcBef>
                  <a:spcPct val="0"/>
                </a:spcBef>
                <a:spcAft>
                  <a:spcPct val="0"/>
                </a:spcAft>
                <a:buClrTx/>
                <a:buNone/>
              </a:pPr>
              <a:r>
                <a:rPr lang="en-US" altLang="en-US" sz="1100" b="1" dirty="0">
                  <a:solidFill>
                    <a:srgbClr val="02CDFF"/>
                  </a:solidFill>
                  <a:latin typeface="Arial Narrow" panose="020B0604020202020204" pitchFamily="34" charset="0"/>
                  <a:ea typeface="ＭＳ Ｐゴシック" panose="020B0600070205080204" pitchFamily="34" charset="-128"/>
                  <a:cs typeface="Arial Narrow" panose="020B0604020202020204" pitchFamily="34" charset="0"/>
                </a:rPr>
                <a:t>Ames Research Center</a:t>
              </a:r>
            </a:p>
            <a:p>
              <a:pPr defTabSz="457200" fontAlgn="base">
                <a:spcBef>
                  <a:spcPct val="0"/>
                </a:spcBef>
                <a:spcAft>
                  <a:spcPct val="0"/>
                </a:spcAft>
                <a:buClrTx/>
                <a:buNone/>
              </a:pPr>
              <a:r>
                <a:rPr lang="en-US" altLang="en-US" sz="900" b="1" dirty="0">
                  <a:solidFill>
                    <a:srgbClr val="000000"/>
                  </a:solidFill>
                  <a:latin typeface="Arial Narrow" panose="020B0604020202020204" pitchFamily="34" charset="0"/>
                  <a:ea typeface="ＭＳ Ｐゴシック" panose="020B0600070205080204" pitchFamily="34" charset="-128"/>
                  <a:cs typeface="Arial Narrow" panose="020B0604020202020204" pitchFamily="34" charset="0"/>
                </a:rPr>
                <a:t>Aerospace and Small Spacecraft</a:t>
              </a:r>
            </a:p>
            <a:p>
              <a:pPr defTabSz="457200" fontAlgn="base">
                <a:spcBef>
                  <a:spcPct val="0"/>
                </a:spcBef>
                <a:spcAft>
                  <a:spcPct val="0"/>
                </a:spcAft>
                <a:buClrTx/>
                <a:buNone/>
              </a:pPr>
              <a:r>
                <a:rPr lang="en-US" altLang="en-US" sz="800" b="1" i="1" dirty="0">
                  <a:solidFill>
                    <a:srgbClr val="000000"/>
                  </a:solidFill>
                  <a:latin typeface="+mn-lt"/>
                  <a:ea typeface="ＭＳ Ｐゴシック" panose="020B0600070205080204" pitchFamily="34" charset="-128"/>
                  <a:cs typeface="Arial" panose="020B0604020202020204" pitchFamily="34" charset="0"/>
                </a:rPr>
                <a:t>Moffett Field, CA</a:t>
              </a:r>
            </a:p>
            <a:p>
              <a:pPr defTabSz="457200" fontAlgn="base">
                <a:spcBef>
                  <a:spcPct val="0"/>
                </a:spcBef>
                <a:spcAft>
                  <a:spcPct val="0"/>
                </a:spcAft>
                <a:buClrTx/>
                <a:buNone/>
              </a:pPr>
              <a:endParaRPr lang="en-US" altLang="en-US" sz="800" b="1" i="1" dirty="0">
                <a:solidFill>
                  <a:srgbClr val="000000"/>
                </a:solidFill>
                <a:latin typeface="Helvetica" pitchFamily="2" charset="0"/>
                <a:ea typeface="ＭＳ Ｐゴシック" panose="020B0600070205080204" pitchFamily="34" charset="-128"/>
                <a:cs typeface="Arial" panose="020B0604020202020204" pitchFamily="34" charset="0"/>
              </a:endParaRPr>
            </a:p>
            <a:p>
              <a:pPr fontAlgn="base">
                <a:lnSpc>
                  <a:spcPts val="1200"/>
                </a:lnSpc>
                <a:spcBef>
                  <a:spcPct val="0"/>
                </a:spcBef>
                <a:spcAft>
                  <a:spcPct val="0"/>
                </a:spcAft>
                <a:buClrTx/>
                <a:buNone/>
              </a:pPr>
              <a:r>
                <a:rPr lang="en-US" altLang="en-US" sz="1100" b="1" dirty="0">
                  <a:solidFill>
                    <a:srgbClr val="02CDFF"/>
                  </a:solidFill>
                  <a:latin typeface="Arial Narrow" panose="020B0604020202020204" pitchFamily="34" charset="0"/>
                  <a:ea typeface="ＭＳ Ｐゴシック" panose="020B0600070205080204" pitchFamily="34" charset="-128"/>
                  <a:cs typeface="Arial Narrow" panose="020B0604020202020204" pitchFamily="34" charset="0"/>
                </a:rPr>
                <a:t>Armstrong Flight Research Center</a:t>
              </a:r>
            </a:p>
            <a:p>
              <a:pPr defTabSz="457200" fontAlgn="base">
                <a:spcBef>
                  <a:spcPct val="0"/>
                </a:spcBef>
                <a:spcAft>
                  <a:spcPct val="0"/>
                </a:spcAft>
                <a:buClrTx/>
                <a:buNone/>
              </a:pPr>
              <a:r>
                <a:rPr lang="en-US" altLang="en-US" sz="900" b="1" dirty="0">
                  <a:solidFill>
                    <a:srgbClr val="000000"/>
                  </a:solidFill>
                  <a:latin typeface="Arial Narrow" panose="020B0604020202020204" pitchFamily="34" charset="0"/>
                  <a:ea typeface="ＭＳ Ｐゴシック" panose="020B0600070205080204" pitchFamily="34" charset="-128"/>
                  <a:cs typeface="Arial Narrow" panose="020B0604020202020204" pitchFamily="34" charset="0"/>
                </a:rPr>
                <a:t>Atmospheric Research and Testing</a:t>
              </a:r>
            </a:p>
            <a:p>
              <a:pPr defTabSz="457200" fontAlgn="base">
                <a:spcBef>
                  <a:spcPct val="0"/>
                </a:spcBef>
                <a:spcAft>
                  <a:spcPct val="0"/>
                </a:spcAft>
                <a:buClrTx/>
                <a:buNone/>
              </a:pPr>
              <a:r>
                <a:rPr lang="en-US" altLang="en-US" sz="800" b="1" i="1" dirty="0">
                  <a:solidFill>
                    <a:srgbClr val="000000"/>
                  </a:solidFill>
                  <a:latin typeface="+mn-lt"/>
                  <a:ea typeface="ＭＳ Ｐゴシック" panose="020B0600070205080204" pitchFamily="34" charset="-128"/>
                  <a:cs typeface="Arial" panose="020B0604020202020204" pitchFamily="34" charset="0"/>
                </a:rPr>
                <a:t>Edwards, CA</a:t>
              </a:r>
            </a:p>
            <a:p>
              <a:pPr fontAlgn="base">
                <a:spcAft>
                  <a:spcPct val="0"/>
                </a:spcAft>
                <a:buNone/>
              </a:pPr>
              <a:r>
                <a:rPr lang="en-US" sz="700" b="1" dirty="0">
                  <a:solidFill>
                    <a:srgbClr val="C00000"/>
                  </a:solidFill>
                  <a:cs typeface="Arial" panose="020B0604020202020204" pitchFamily="34" charset="0"/>
                </a:rPr>
                <a:t>Christine L. Munroe</a:t>
              </a:r>
            </a:p>
            <a:p>
              <a:pPr defTabSz="457200" fontAlgn="base">
                <a:spcBef>
                  <a:spcPct val="0"/>
                </a:spcBef>
                <a:spcAft>
                  <a:spcPct val="0"/>
                </a:spcAft>
                <a:buClrTx/>
                <a:buNone/>
              </a:pPr>
              <a:endParaRPr lang="en-US" altLang="en-US" sz="900" b="1" i="1" dirty="0">
                <a:solidFill>
                  <a:srgbClr val="000000"/>
                </a:solidFill>
                <a:latin typeface="Helvetica" pitchFamily="2" charset="0"/>
                <a:ea typeface="ＭＳ Ｐゴシック" panose="020B0600070205080204" pitchFamily="34" charset="-128"/>
                <a:cs typeface="Arial" panose="020B0604020202020204" pitchFamily="34" charset="0"/>
              </a:endParaRPr>
            </a:p>
          </p:txBody>
        </p:sp>
        <p:sp>
          <p:nvSpPr>
            <p:cNvPr id="69" name="Text Box 4">
              <a:extLst>
                <a:ext uri="{FF2B5EF4-FFF2-40B4-BE49-F238E27FC236}">
                  <a16:creationId xmlns:a16="http://schemas.microsoft.com/office/drawing/2014/main" id="{73D7ACA7-2FAE-1042-9B0D-240A8800039C}"/>
                </a:ext>
              </a:extLst>
            </p:cNvPr>
            <p:cNvSpPr txBox="1">
              <a:spLocks noChangeArrowheads="1"/>
            </p:cNvSpPr>
            <p:nvPr/>
          </p:nvSpPr>
          <p:spPr bwMode="auto">
            <a:xfrm>
              <a:off x="6781800" y="3990341"/>
              <a:ext cx="1755998" cy="93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99FF"/>
                </a:buClr>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rgbClr val="3399FF"/>
                </a:buClr>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defTabSz="457200" fontAlgn="base">
                <a:spcBef>
                  <a:spcPct val="0"/>
                </a:spcBef>
                <a:spcAft>
                  <a:spcPct val="0"/>
                </a:spcAft>
                <a:buClrTx/>
                <a:buNone/>
              </a:pPr>
              <a:r>
                <a:rPr lang="en-US" altLang="en-US" sz="1100" b="1" dirty="0">
                  <a:solidFill>
                    <a:srgbClr val="02CDFF"/>
                  </a:solidFill>
                  <a:latin typeface="Arial Narrow" panose="020B0604020202020204" pitchFamily="34" charset="0"/>
                  <a:ea typeface="ＭＳ Ｐゴシック" panose="020B0600070205080204" pitchFamily="34" charset="-128"/>
                  <a:cs typeface="Arial Narrow" panose="020B0604020202020204" pitchFamily="34" charset="0"/>
                </a:rPr>
                <a:t>Kennedy Space Center</a:t>
              </a:r>
            </a:p>
            <a:p>
              <a:pPr algn="r" defTabSz="457200" fontAlgn="base">
                <a:spcBef>
                  <a:spcPct val="0"/>
                </a:spcBef>
                <a:spcAft>
                  <a:spcPct val="0"/>
                </a:spcAft>
                <a:buClrTx/>
                <a:buNone/>
              </a:pPr>
              <a:r>
                <a:rPr lang="en-US" altLang="en-US" sz="900" b="1" dirty="0">
                  <a:solidFill>
                    <a:srgbClr val="000000"/>
                  </a:solidFill>
                  <a:latin typeface="Arial Narrow" panose="020B0604020202020204" pitchFamily="34" charset="0"/>
                  <a:ea typeface="ＭＳ Ｐゴシック" panose="020B0600070205080204" pitchFamily="34" charset="-128"/>
                  <a:cs typeface="Arial Narrow" panose="020B0604020202020204" pitchFamily="34" charset="0"/>
                </a:rPr>
                <a:t>Space Vehicle Launch and Landing</a:t>
              </a:r>
            </a:p>
            <a:p>
              <a:pPr algn="r" defTabSz="457200" fontAlgn="base">
                <a:spcBef>
                  <a:spcPct val="0"/>
                </a:spcBef>
                <a:spcAft>
                  <a:spcPct val="0"/>
                </a:spcAft>
                <a:buClrTx/>
                <a:buNone/>
              </a:pPr>
              <a:r>
                <a:rPr lang="en-US" altLang="en-US" sz="800" b="1" i="1" dirty="0">
                  <a:solidFill>
                    <a:srgbClr val="000000"/>
                  </a:solidFill>
                  <a:latin typeface="+mn-lt"/>
                  <a:ea typeface="ＭＳ Ｐゴシック" panose="020B0600070205080204" pitchFamily="34" charset="-128"/>
                  <a:cs typeface="Arial" panose="020B0604020202020204" pitchFamily="34" charset="0"/>
                </a:rPr>
                <a:t>Cape Canaveral, FL</a:t>
              </a:r>
            </a:p>
            <a:p>
              <a:pPr algn="r">
                <a:buNone/>
              </a:pPr>
              <a:r>
                <a:rPr lang="en-US" sz="700" b="1" dirty="0">
                  <a:solidFill>
                    <a:srgbClr val="C00000"/>
                  </a:solidFill>
                  <a:cs typeface="Arial" panose="020B0604020202020204" pitchFamily="34" charset="0"/>
                </a:rPr>
                <a:t>Joyce C. McDowell </a:t>
              </a:r>
            </a:p>
            <a:p>
              <a:pPr algn="r">
                <a:buNone/>
              </a:pPr>
              <a:r>
                <a:rPr lang="en-US" sz="700" b="1" dirty="0">
                  <a:solidFill>
                    <a:srgbClr val="C00000"/>
                  </a:solidFill>
                  <a:cs typeface="Arial" panose="020B0604020202020204" pitchFamily="34" charset="0"/>
                </a:rPr>
                <a:t>Natalie B. Colvin</a:t>
              </a:r>
            </a:p>
            <a:p>
              <a:pPr algn="r" defTabSz="457200" fontAlgn="base">
                <a:spcBef>
                  <a:spcPct val="0"/>
                </a:spcBef>
                <a:spcAft>
                  <a:spcPct val="0"/>
                </a:spcAft>
                <a:buClrTx/>
                <a:buNone/>
              </a:pPr>
              <a:r>
                <a:rPr lang="en-US" altLang="en-US" sz="900" b="1" i="1" dirty="0">
                  <a:solidFill>
                    <a:srgbClr val="FFFFFF"/>
                  </a:solidFill>
                  <a:latin typeface="Helvetica" pitchFamily="2" charset="0"/>
                  <a:ea typeface="ＭＳ Ｐゴシック" panose="020B0600070205080204" pitchFamily="34" charset="-128"/>
                  <a:cs typeface="Arial" panose="020B0604020202020204" pitchFamily="34" charset="0"/>
                </a:rPr>
                <a:t>.</a:t>
              </a:r>
            </a:p>
          </p:txBody>
        </p:sp>
        <p:sp>
          <p:nvSpPr>
            <p:cNvPr id="70" name="Text Box 35">
              <a:extLst>
                <a:ext uri="{FF2B5EF4-FFF2-40B4-BE49-F238E27FC236}">
                  <a16:creationId xmlns:a16="http://schemas.microsoft.com/office/drawing/2014/main" id="{505C2D30-28F5-C24B-8B98-8A13013D5753}"/>
                </a:ext>
              </a:extLst>
            </p:cNvPr>
            <p:cNvSpPr txBox="1">
              <a:spLocks noChangeArrowheads="1"/>
            </p:cNvSpPr>
            <p:nvPr/>
          </p:nvSpPr>
          <p:spPr bwMode="auto">
            <a:xfrm>
              <a:off x="6936784" y="3015440"/>
              <a:ext cx="1601290" cy="63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99FF"/>
                </a:buClr>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rgbClr val="3399FF"/>
                </a:buClr>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fontAlgn="base">
                <a:lnSpc>
                  <a:spcPts val="1200"/>
                </a:lnSpc>
                <a:spcBef>
                  <a:spcPct val="0"/>
                </a:spcBef>
                <a:spcAft>
                  <a:spcPct val="0"/>
                </a:spcAft>
                <a:buClrTx/>
                <a:buNone/>
              </a:pPr>
              <a:r>
                <a:rPr lang="en-US" altLang="en-US" sz="1100" b="1" dirty="0">
                  <a:solidFill>
                    <a:srgbClr val="02CDFF"/>
                  </a:solidFill>
                  <a:latin typeface="Arial Narrow" panose="020B0604020202020204" pitchFamily="34" charset="0"/>
                  <a:ea typeface="ＭＳ Ｐゴシック" panose="020B0600070205080204" pitchFamily="34" charset="-128"/>
                  <a:cs typeface="Arial Narrow" panose="020B0604020202020204" pitchFamily="34" charset="0"/>
                </a:rPr>
                <a:t>Langley Research Center</a:t>
              </a:r>
            </a:p>
            <a:p>
              <a:pPr algn="r" defTabSz="457200" fontAlgn="base">
                <a:spcBef>
                  <a:spcPct val="0"/>
                </a:spcBef>
                <a:spcAft>
                  <a:spcPct val="0"/>
                </a:spcAft>
                <a:buClrTx/>
                <a:buNone/>
              </a:pPr>
              <a:r>
                <a:rPr lang="en-US" altLang="en-US" sz="900" b="1" dirty="0">
                  <a:solidFill>
                    <a:srgbClr val="000000"/>
                  </a:solidFill>
                  <a:latin typeface="Arial Narrow" panose="020B0604020202020204" pitchFamily="34" charset="0"/>
                  <a:ea typeface="ＭＳ Ｐゴシック" panose="020B0600070205080204" pitchFamily="34" charset="-128"/>
                  <a:cs typeface="Arial Narrow" panose="020B0604020202020204" pitchFamily="34" charset="0"/>
                </a:rPr>
                <a:t>Aviation and Space Research</a:t>
              </a:r>
            </a:p>
            <a:p>
              <a:pPr algn="r" defTabSz="457200" fontAlgn="base">
                <a:spcBef>
                  <a:spcPct val="0"/>
                </a:spcBef>
                <a:spcAft>
                  <a:spcPct val="0"/>
                </a:spcAft>
                <a:buClrTx/>
                <a:buNone/>
              </a:pPr>
              <a:r>
                <a:rPr lang="en-US" altLang="en-US" sz="800" b="1" i="1" dirty="0">
                  <a:solidFill>
                    <a:srgbClr val="000000"/>
                  </a:solidFill>
                  <a:latin typeface="+mn-lt"/>
                  <a:ea typeface="ＭＳ Ｐゴシック" panose="020B0600070205080204" pitchFamily="34" charset="-128"/>
                  <a:cs typeface="Arial" panose="020B0604020202020204" pitchFamily="34" charset="0"/>
                </a:rPr>
                <a:t>Hampton, VA</a:t>
              </a:r>
            </a:p>
            <a:p>
              <a:pPr algn="r" defTabSz="457200">
                <a:buNone/>
              </a:pPr>
              <a:r>
                <a:rPr lang="en-US" sz="700" b="1" dirty="0">
                  <a:solidFill>
                    <a:srgbClr val="C00000"/>
                  </a:solidFill>
                  <a:cs typeface="Arial" panose="020B0604020202020204" pitchFamily="34" charset="0"/>
                </a:rPr>
                <a:t>Robert O. Betts</a:t>
              </a:r>
            </a:p>
          </p:txBody>
        </p:sp>
        <p:sp>
          <p:nvSpPr>
            <p:cNvPr id="71" name="Text Box 37">
              <a:extLst>
                <a:ext uri="{FF2B5EF4-FFF2-40B4-BE49-F238E27FC236}">
                  <a16:creationId xmlns:a16="http://schemas.microsoft.com/office/drawing/2014/main" id="{DEBEB1F7-5F93-E044-A547-F68C3597F2C6}"/>
                </a:ext>
              </a:extLst>
            </p:cNvPr>
            <p:cNvSpPr txBox="1">
              <a:spLocks noChangeArrowheads="1"/>
            </p:cNvSpPr>
            <p:nvPr/>
          </p:nvSpPr>
          <p:spPr bwMode="auto">
            <a:xfrm>
              <a:off x="6701161" y="856272"/>
              <a:ext cx="1830302"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99FF"/>
                </a:buClr>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rgbClr val="3399FF"/>
                </a:buClr>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fontAlgn="base">
                <a:lnSpc>
                  <a:spcPts val="1200"/>
                </a:lnSpc>
                <a:spcBef>
                  <a:spcPct val="0"/>
                </a:spcBef>
                <a:spcAft>
                  <a:spcPct val="0"/>
                </a:spcAft>
                <a:buClrTx/>
                <a:buNone/>
              </a:pPr>
              <a:r>
                <a:rPr lang="en-US" altLang="en-US" sz="1100" b="1" dirty="0">
                  <a:solidFill>
                    <a:srgbClr val="02CDFF"/>
                  </a:solidFill>
                  <a:latin typeface="Arial Narrow" panose="020B0604020202020204" pitchFamily="34" charset="0"/>
                  <a:ea typeface="ＭＳ Ｐゴシック" panose="020B0600070205080204" pitchFamily="34" charset="-128"/>
                  <a:cs typeface="Arial Narrow" panose="020B0604020202020204" pitchFamily="34" charset="0"/>
                </a:rPr>
                <a:t>Goddard Space Flight Center</a:t>
              </a:r>
            </a:p>
            <a:p>
              <a:pPr algn="r" defTabSz="457200" fontAlgn="base">
                <a:spcBef>
                  <a:spcPct val="0"/>
                </a:spcBef>
                <a:spcAft>
                  <a:spcPct val="0"/>
                </a:spcAft>
                <a:buClrTx/>
                <a:buNone/>
              </a:pPr>
              <a:r>
                <a:rPr lang="en-US" altLang="en-US" sz="900" b="1" dirty="0">
                  <a:solidFill>
                    <a:srgbClr val="000000"/>
                  </a:solidFill>
                  <a:latin typeface="Arial Narrow" panose="020B0604020202020204" pitchFamily="34" charset="0"/>
                  <a:ea typeface="ＭＳ Ｐゴシック" panose="020B0600070205080204" pitchFamily="34" charset="-128"/>
                  <a:cs typeface="Arial Narrow" panose="020B0604020202020204" pitchFamily="34" charset="0"/>
                </a:rPr>
                <a:t>Science Missions and Telescopes</a:t>
              </a:r>
            </a:p>
            <a:p>
              <a:pPr algn="r" defTabSz="457200" fontAlgn="base">
                <a:spcBef>
                  <a:spcPct val="0"/>
                </a:spcBef>
                <a:spcAft>
                  <a:spcPct val="0"/>
                </a:spcAft>
                <a:buClrTx/>
                <a:buNone/>
              </a:pPr>
              <a:r>
                <a:rPr lang="en-US" altLang="en-US" sz="800" b="1" i="1" dirty="0">
                  <a:solidFill>
                    <a:srgbClr val="000000"/>
                  </a:solidFill>
                  <a:latin typeface="+mn-lt"/>
                  <a:ea typeface="ＭＳ Ｐゴシック" panose="020B0600070205080204" pitchFamily="34" charset="-128"/>
                  <a:cs typeface="Arial" panose="020B0604020202020204" pitchFamily="34" charset="0"/>
                </a:rPr>
                <a:t>Greenbelt, MD</a:t>
              </a:r>
            </a:p>
            <a:p>
              <a:pPr algn="r" defTabSz="457200">
                <a:buNone/>
              </a:pPr>
              <a:r>
                <a:rPr lang="en-US" sz="700" b="1" dirty="0">
                  <a:solidFill>
                    <a:srgbClr val="C00000"/>
                  </a:solidFill>
                  <a:cs typeface="Arial" panose="020B0604020202020204" pitchFamily="34" charset="0"/>
                </a:rPr>
                <a:t>Jennifer D. Perez</a:t>
              </a:r>
            </a:p>
            <a:p>
              <a:pPr algn="r" defTabSz="457200">
                <a:buNone/>
              </a:pPr>
              <a:r>
                <a:rPr lang="en-US" sz="700" b="1" dirty="0" err="1">
                  <a:solidFill>
                    <a:srgbClr val="C00000"/>
                  </a:solidFill>
                  <a:cs typeface="Arial" panose="020B0604020202020204" pitchFamily="34" charset="0"/>
                </a:rPr>
                <a:t>Sholainka</a:t>
              </a:r>
              <a:r>
                <a:rPr lang="en-US" sz="700" b="1" dirty="0">
                  <a:solidFill>
                    <a:srgbClr val="C00000"/>
                  </a:solidFill>
                  <a:cs typeface="Arial" panose="020B0604020202020204" pitchFamily="34" charset="0"/>
                </a:rPr>
                <a:t> O. Martyn</a:t>
              </a:r>
            </a:p>
            <a:p>
              <a:pPr algn="r" defTabSz="457200">
                <a:buNone/>
              </a:pPr>
              <a:r>
                <a:rPr lang="en-US" sz="700" b="1" dirty="0">
                  <a:solidFill>
                    <a:srgbClr val="C00000"/>
                  </a:solidFill>
                  <a:cs typeface="Arial" panose="020B0604020202020204" pitchFamily="34" charset="0"/>
                </a:rPr>
                <a:t>Kandace P. Chappell</a:t>
              </a:r>
            </a:p>
            <a:p>
              <a:pPr algn="r" defTabSz="457200">
                <a:buNone/>
              </a:pPr>
              <a:r>
                <a:rPr lang="en-US" sz="700" b="1" dirty="0" err="1">
                  <a:solidFill>
                    <a:srgbClr val="C00000"/>
                  </a:solidFill>
                  <a:cs typeface="Arial" panose="020B0604020202020204" pitchFamily="34" charset="0"/>
                </a:rPr>
                <a:t>Djaataa</a:t>
              </a:r>
              <a:r>
                <a:rPr lang="en-US" sz="700" b="1" dirty="0">
                  <a:solidFill>
                    <a:srgbClr val="C00000"/>
                  </a:solidFill>
                  <a:cs typeface="Arial" panose="020B0604020202020204" pitchFamily="34" charset="0"/>
                </a:rPr>
                <a:t> </a:t>
              </a:r>
              <a:r>
                <a:rPr lang="en-US" sz="700" b="1" dirty="0" err="1">
                  <a:solidFill>
                    <a:srgbClr val="C00000"/>
                  </a:solidFill>
                  <a:cs typeface="Arial" panose="020B0604020202020204" pitchFamily="34" charset="0"/>
                </a:rPr>
                <a:t>Onanuga</a:t>
              </a:r>
              <a:endParaRPr lang="en-US" sz="700" b="1" dirty="0">
                <a:solidFill>
                  <a:srgbClr val="C00000"/>
                </a:solidFill>
                <a:cs typeface="Arial" panose="020B0604020202020204" pitchFamily="34" charset="0"/>
              </a:endParaRPr>
            </a:p>
          </p:txBody>
        </p:sp>
        <p:sp>
          <p:nvSpPr>
            <p:cNvPr id="72" name="Text Box 34">
              <a:extLst>
                <a:ext uri="{FF2B5EF4-FFF2-40B4-BE49-F238E27FC236}">
                  <a16:creationId xmlns:a16="http://schemas.microsoft.com/office/drawing/2014/main" id="{60883C22-942A-CF4D-95DC-A4B3DBB06BE5}"/>
                </a:ext>
              </a:extLst>
            </p:cNvPr>
            <p:cNvSpPr txBox="1">
              <a:spLocks noChangeArrowheads="1"/>
            </p:cNvSpPr>
            <p:nvPr/>
          </p:nvSpPr>
          <p:spPr bwMode="auto">
            <a:xfrm>
              <a:off x="4706087" y="834569"/>
              <a:ext cx="1469378" cy="105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99FF"/>
                </a:buClr>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rgbClr val="3399FF"/>
                </a:buClr>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lnSpc>
                  <a:spcPts val="1200"/>
                </a:lnSpc>
                <a:spcBef>
                  <a:spcPct val="0"/>
                </a:spcBef>
                <a:spcAft>
                  <a:spcPct val="0"/>
                </a:spcAft>
                <a:buClrTx/>
                <a:buNone/>
              </a:pPr>
              <a:r>
                <a:rPr lang="en-US" altLang="en-US" sz="1100" b="1" dirty="0">
                  <a:solidFill>
                    <a:srgbClr val="02CDFF"/>
                  </a:solidFill>
                  <a:latin typeface="Arial Narrow" panose="020B0604020202020204" pitchFamily="34" charset="0"/>
                  <a:ea typeface="ＭＳ Ｐゴシック" panose="020B0600070205080204" pitchFamily="34" charset="-128"/>
                  <a:cs typeface="Arial Narrow" panose="020B0604020202020204" pitchFamily="34" charset="0"/>
                </a:rPr>
                <a:t>Glenn Research Center</a:t>
              </a:r>
            </a:p>
            <a:p>
              <a:pPr algn="r" defTabSz="457200" fontAlgn="base">
                <a:spcBef>
                  <a:spcPct val="0"/>
                </a:spcBef>
                <a:spcAft>
                  <a:spcPct val="0"/>
                </a:spcAft>
                <a:buClrTx/>
                <a:buNone/>
              </a:pPr>
              <a:r>
                <a:rPr lang="en-US" altLang="en-US" sz="900" b="1" dirty="0">
                  <a:solidFill>
                    <a:srgbClr val="000000"/>
                  </a:solidFill>
                  <a:latin typeface="Arial Narrow" panose="020B0604020202020204" pitchFamily="34" charset="0"/>
                  <a:ea typeface="ＭＳ Ｐゴシック" panose="020B0600070205080204" pitchFamily="34" charset="-128"/>
                  <a:cs typeface="Arial Narrow" panose="020B0604020202020204" pitchFamily="34" charset="0"/>
                </a:rPr>
                <a:t>Aeronautics and </a:t>
              </a:r>
              <a:br>
                <a:rPr lang="en-US" altLang="en-US" sz="900" b="1" dirty="0">
                  <a:solidFill>
                    <a:srgbClr val="000000"/>
                  </a:solidFill>
                  <a:latin typeface="Arial Narrow" panose="020B0604020202020204" pitchFamily="34" charset="0"/>
                  <a:ea typeface="ＭＳ Ｐゴシック" panose="020B0600070205080204" pitchFamily="34" charset="-128"/>
                  <a:cs typeface="Arial Narrow" panose="020B0604020202020204" pitchFamily="34" charset="0"/>
                </a:rPr>
              </a:br>
              <a:r>
                <a:rPr lang="en-US" altLang="en-US" sz="900" b="1" dirty="0">
                  <a:solidFill>
                    <a:srgbClr val="000000"/>
                  </a:solidFill>
                  <a:latin typeface="Arial Narrow" panose="020B0604020202020204" pitchFamily="34" charset="0"/>
                  <a:ea typeface="ＭＳ Ｐゴシック" panose="020B0600070205080204" pitchFamily="34" charset="-128"/>
                  <a:cs typeface="Arial Narrow" panose="020B0604020202020204" pitchFamily="34" charset="0"/>
                </a:rPr>
                <a:t>Spacecraft Technology</a:t>
              </a:r>
            </a:p>
            <a:p>
              <a:pPr algn="r" fontAlgn="base">
                <a:spcBef>
                  <a:spcPct val="0"/>
                </a:spcBef>
                <a:spcAft>
                  <a:spcPct val="0"/>
                </a:spcAft>
                <a:buClrTx/>
                <a:buNone/>
              </a:pPr>
              <a:r>
                <a:rPr lang="en-US" altLang="en-US" sz="800" b="1" i="1" dirty="0">
                  <a:solidFill>
                    <a:srgbClr val="000000"/>
                  </a:solidFill>
                  <a:latin typeface="+mn-lt"/>
                  <a:ea typeface="ＭＳ Ｐゴシック" panose="020B0600070205080204" pitchFamily="34" charset="-128"/>
                  <a:cs typeface="Arial" panose="020B0604020202020204" pitchFamily="34" charset="0"/>
                </a:rPr>
                <a:t>Cleveland, OH </a:t>
              </a:r>
            </a:p>
            <a:p>
              <a:pPr algn="r">
                <a:buNone/>
              </a:pPr>
              <a:r>
                <a:rPr lang="en-US" sz="700" b="1" dirty="0">
                  <a:solidFill>
                    <a:srgbClr val="C00000"/>
                  </a:solidFill>
                  <a:cs typeface="Arial" panose="020B0604020202020204" pitchFamily="34" charset="0"/>
                </a:rPr>
                <a:t>Eunice J. Adams-Sipp</a:t>
              </a:r>
            </a:p>
            <a:p>
              <a:pPr algn="r" defTabSz="457200">
                <a:buNone/>
              </a:pPr>
              <a:endParaRPr lang="en-US" sz="700" i="1" dirty="0">
                <a:latin typeface="Helvetica" pitchFamily="2" charset="0"/>
                <a:cs typeface="Arial Narrow"/>
              </a:endParaRPr>
            </a:p>
            <a:p>
              <a:pPr algn="r" defTabSz="457200" fontAlgn="base">
                <a:spcBef>
                  <a:spcPct val="0"/>
                </a:spcBef>
                <a:spcAft>
                  <a:spcPct val="0"/>
                </a:spcAft>
                <a:buClrTx/>
                <a:buNone/>
              </a:pPr>
              <a:endParaRPr lang="en-US" altLang="en-US" sz="900" b="1" dirty="0">
                <a:solidFill>
                  <a:srgbClr val="000000"/>
                </a:solidFill>
                <a:latin typeface="Helvetica" pitchFamily="2" charset="0"/>
                <a:ea typeface="ＭＳ Ｐゴシック" panose="020B0600070205080204" pitchFamily="34" charset="-128"/>
                <a:cs typeface="Arial" panose="020B0604020202020204" pitchFamily="34" charset="0"/>
              </a:endParaRPr>
            </a:p>
          </p:txBody>
        </p:sp>
        <p:pic>
          <p:nvPicPr>
            <p:cNvPr id="73" name="Picture 72">
              <a:extLst>
                <a:ext uri="{FF2B5EF4-FFF2-40B4-BE49-F238E27FC236}">
                  <a16:creationId xmlns:a16="http://schemas.microsoft.com/office/drawing/2014/main" id="{6AB541A6-7DFE-584C-9F42-87957621C9E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21564" y="1450768"/>
              <a:ext cx="407796" cy="513069"/>
            </a:xfrm>
            <a:prstGeom prst="rect">
              <a:avLst/>
            </a:prstGeom>
            <a:solidFill>
              <a:schemeClr val="accent5">
                <a:lumMod val="20000"/>
                <a:lumOff val="80000"/>
              </a:schemeClr>
            </a:solidFill>
            <a:ln>
              <a:solidFill>
                <a:srgbClr val="00B0F0"/>
              </a:solidFill>
            </a:ln>
          </p:spPr>
        </p:pic>
        <p:pic>
          <p:nvPicPr>
            <p:cNvPr id="74" name="Picture 73">
              <a:extLst>
                <a:ext uri="{FF2B5EF4-FFF2-40B4-BE49-F238E27FC236}">
                  <a16:creationId xmlns:a16="http://schemas.microsoft.com/office/drawing/2014/main" id="{8721F034-FC9E-2942-A81E-40BB9DC9C543}"/>
                </a:ext>
              </a:extLst>
            </p:cNvPr>
            <p:cNvPicPr>
              <a:picLocks/>
            </p:cNvPicPr>
            <p:nvPr/>
          </p:nvPicPr>
          <p:blipFill>
            <a:blip r:embed="rId5" cstate="screen">
              <a:extLst>
                <a:ext uri="{28A0092B-C50C-407E-A947-70E740481C1C}">
                  <a14:useLocalDpi xmlns:a14="http://schemas.microsoft.com/office/drawing/2010/main"/>
                </a:ext>
              </a:extLst>
            </a:blip>
            <a:srcRect/>
            <a:stretch/>
          </p:blipFill>
          <p:spPr>
            <a:xfrm>
              <a:off x="8522535" y="2716253"/>
              <a:ext cx="410455" cy="513070"/>
            </a:xfrm>
            <a:prstGeom prst="rect">
              <a:avLst/>
            </a:prstGeom>
            <a:solidFill>
              <a:schemeClr val="accent5">
                <a:lumMod val="20000"/>
                <a:lumOff val="80000"/>
              </a:schemeClr>
            </a:solidFill>
            <a:ln>
              <a:solidFill>
                <a:srgbClr val="00B0F0"/>
              </a:solidFill>
            </a:ln>
          </p:spPr>
        </p:pic>
        <p:pic>
          <p:nvPicPr>
            <p:cNvPr id="75" name="Picture 74">
              <a:extLst>
                <a:ext uri="{FF2B5EF4-FFF2-40B4-BE49-F238E27FC236}">
                  <a16:creationId xmlns:a16="http://schemas.microsoft.com/office/drawing/2014/main" id="{AEEB8B38-7BFB-854E-AF7C-AA4F802C1AA6}"/>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8525188" y="4047640"/>
              <a:ext cx="410455" cy="513069"/>
            </a:xfrm>
            <a:prstGeom prst="rect">
              <a:avLst/>
            </a:prstGeom>
            <a:solidFill>
              <a:schemeClr val="accent5">
                <a:lumMod val="20000"/>
                <a:lumOff val="80000"/>
              </a:schemeClr>
            </a:solidFill>
            <a:ln>
              <a:solidFill>
                <a:srgbClr val="00B0F0"/>
              </a:solidFill>
            </a:ln>
          </p:spPr>
        </p:pic>
        <p:pic>
          <p:nvPicPr>
            <p:cNvPr id="76" name="Picture 75">
              <a:extLst>
                <a:ext uri="{FF2B5EF4-FFF2-40B4-BE49-F238E27FC236}">
                  <a16:creationId xmlns:a16="http://schemas.microsoft.com/office/drawing/2014/main" id="{01ADD79C-4183-1844-9827-A306D3F7042F}"/>
                </a:ext>
              </a:extLst>
            </p:cNvPr>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8528544" y="4600836"/>
              <a:ext cx="410455" cy="513069"/>
            </a:xfrm>
            <a:prstGeom prst="rect">
              <a:avLst/>
            </a:prstGeom>
            <a:solidFill>
              <a:schemeClr val="accent5">
                <a:lumMod val="20000"/>
                <a:lumOff val="80000"/>
              </a:schemeClr>
            </a:solidFill>
            <a:ln>
              <a:solidFill>
                <a:srgbClr val="00B0F0"/>
              </a:solidFill>
            </a:ln>
          </p:spPr>
        </p:pic>
        <p:pic>
          <p:nvPicPr>
            <p:cNvPr id="77" name="Picture 76">
              <a:extLst>
                <a:ext uri="{FF2B5EF4-FFF2-40B4-BE49-F238E27FC236}">
                  <a16:creationId xmlns:a16="http://schemas.microsoft.com/office/drawing/2014/main" id="{74D4405E-E8AC-F540-941E-AC748F7A3EE0}"/>
                </a:ext>
              </a:extLst>
            </p:cNvPr>
            <p:cNvPicPr>
              <a:picLocks/>
            </p:cNvPicPr>
            <p:nvPr/>
          </p:nvPicPr>
          <p:blipFill rotWithShape="1">
            <a:blip r:embed="rId8" cstate="screen">
              <a:extLst>
                <a:ext uri="{28A0092B-C50C-407E-A947-70E740481C1C}">
                  <a14:useLocalDpi xmlns:a14="http://schemas.microsoft.com/office/drawing/2010/main"/>
                </a:ext>
              </a:extLst>
            </a:blip>
            <a:srcRect/>
            <a:stretch/>
          </p:blipFill>
          <p:spPr>
            <a:xfrm>
              <a:off x="6172905" y="902474"/>
              <a:ext cx="409742" cy="512177"/>
            </a:xfrm>
            <a:prstGeom prst="rect">
              <a:avLst/>
            </a:prstGeom>
            <a:solidFill>
              <a:schemeClr val="accent5">
                <a:lumMod val="20000"/>
                <a:lumOff val="80000"/>
              </a:schemeClr>
            </a:solidFill>
            <a:ln>
              <a:solidFill>
                <a:srgbClr val="00B0F0"/>
              </a:solidFill>
            </a:ln>
          </p:spPr>
        </p:pic>
        <p:pic>
          <p:nvPicPr>
            <p:cNvPr id="78" name="Picture 77">
              <a:extLst>
                <a:ext uri="{FF2B5EF4-FFF2-40B4-BE49-F238E27FC236}">
                  <a16:creationId xmlns:a16="http://schemas.microsoft.com/office/drawing/2014/main" id="{1924DE8F-2A2C-5D49-BFDD-F592E9BC97D1}"/>
                </a:ext>
              </a:extLst>
            </p:cNvPr>
            <p:cNvPicPr>
              <a:picLocks/>
            </p:cNvPicPr>
            <p:nvPr/>
          </p:nvPicPr>
          <p:blipFill>
            <a:blip r:embed="rId9" cstate="screen">
              <a:extLst>
                <a:ext uri="{28A0092B-C50C-407E-A947-70E740481C1C}">
                  <a14:useLocalDpi xmlns:a14="http://schemas.microsoft.com/office/drawing/2010/main"/>
                </a:ext>
              </a:extLst>
            </a:blip>
            <a:srcRect/>
            <a:stretch/>
          </p:blipFill>
          <p:spPr>
            <a:xfrm>
              <a:off x="220305" y="920111"/>
              <a:ext cx="410455" cy="513069"/>
            </a:xfrm>
            <a:prstGeom prst="rect">
              <a:avLst/>
            </a:prstGeom>
            <a:solidFill>
              <a:schemeClr val="accent5">
                <a:lumMod val="20000"/>
                <a:lumOff val="80000"/>
              </a:schemeClr>
            </a:solidFill>
            <a:ln>
              <a:solidFill>
                <a:srgbClr val="00B0F0"/>
              </a:solidFill>
            </a:ln>
          </p:spPr>
        </p:pic>
        <p:pic>
          <p:nvPicPr>
            <p:cNvPr id="79" name="Picture 78">
              <a:extLst>
                <a:ext uri="{FF2B5EF4-FFF2-40B4-BE49-F238E27FC236}">
                  <a16:creationId xmlns:a16="http://schemas.microsoft.com/office/drawing/2014/main" id="{FD647F5E-F173-BC4F-89AA-4712C493639E}"/>
                </a:ext>
              </a:extLst>
            </p:cNvPr>
            <p:cNvPicPr>
              <a:picLocks/>
            </p:cNvPicPr>
            <p:nvPr/>
          </p:nvPicPr>
          <p:blipFill rotWithShape="1">
            <a:blip r:embed="rId10" cstate="screen">
              <a:extLst>
                <a:ext uri="{28A0092B-C50C-407E-A947-70E740481C1C}">
                  <a14:useLocalDpi xmlns:a14="http://schemas.microsoft.com/office/drawing/2010/main"/>
                </a:ext>
              </a:extLst>
            </a:blip>
            <a:srcRect t="-745"/>
            <a:stretch/>
          </p:blipFill>
          <p:spPr>
            <a:xfrm>
              <a:off x="6548209" y="4482902"/>
              <a:ext cx="410455" cy="513069"/>
            </a:xfrm>
            <a:prstGeom prst="rect">
              <a:avLst/>
            </a:prstGeom>
            <a:solidFill>
              <a:schemeClr val="accent5">
                <a:lumMod val="20000"/>
                <a:lumOff val="80000"/>
              </a:schemeClr>
            </a:solidFill>
            <a:ln>
              <a:solidFill>
                <a:srgbClr val="00B0F0"/>
              </a:solidFill>
            </a:ln>
          </p:spPr>
        </p:pic>
        <p:pic>
          <p:nvPicPr>
            <p:cNvPr id="80" name="Picture 79">
              <a:extLst>
                <a:ext uri="{FF2B5EF4-FFF2-40B4-BE49-F238E27FC236}">
                  <a16:creationId xmlns:a16="http://schemas.microsoft.com/office/drawing/2014/main" id="{6E6E449F-A019-3C45-8F1F-1E103A23F034}"/>
                </a:ext>
              </a:extLst>
            </p:cNvPr>
            <p:cNvPicPr>
              <a:picLocks/>
            </p:cNvPicPr>
            <p:nvPr/>
          </p:nvPicPr>
          <p:blipFill>
            <a:blip r:embed="rId11" cstate="screen">
              <a:extLst>
                <a:ext uri="{28A0092B-C50C-407E-A947-70E740481C1C}">
                  <a14:useLocalDpi xmlns:a14="http://schemas.microsoft.com/office/drawing/2010/main"/>
                </a:ext>
              </a:extLst>
            </a:blip>
            <a:srcRect/>
            <a:stretch/>
          </p:blipFill>
          <p:spPr>
            <a:xfrm>
              <a:off x="2237861" y="3797095"/>
              <a:ext cx="410455" cy="513069"/>
            </a:xfrm>
            <a:prstGeom prst="rect">
              <a:avLst/>
            </a:prstGeom>
            <a:solidFill>
              <a:schemeClr val="accent5">
                <a:lumMod val="20000"/>
                <a:lumOff val="80000"/>
              </a:schemeClr>
            </a:solidFill>
            <a:ln>
              <a:solidFill>
                <a:srgbClr val="00B0F0"/>
              </a:solidFill>
            </a:ln>
          </p:spPr>
        </p:pic>
        <p:pic>
          <p:nvPicPr>
            <p:cNvPr id="81" name="Picture 80">
              <a:extLst>
                <a:ext uri="{FF2B5EF4-FFF2-40B4-BE49-F238E27FC236}">
                  <a16:creationId xmlns:a16="http://schemas.microsoft.com/office/drawing/2014/main" id="{7A431B28-F1B3-7D49-807D-78AADCA888FF}"/>
                </a:ext>
              </a:extLst>
            </p:cNvPr>
            <p:cNvPicPr>
              <a:picLocks/>
            </p:cNvPicPr>
            <p:nvPr/>
          </p:nvPicPr>
          <p:blipFill rotWithShape="1">
            <a:blip r:embed="rId12" cstate="screen">
              <a:extLst>
                <a:ext uri="{28A0092B-C50C-407E-A947-70E740481C1C}">
                  <a14:useLocalDpi xmlns:a14="http://schemas.microsoft.com/office/drawing/2010/main"/>
                </a:ext>
              </a:extLst>
            </a:blip>
            <a:srcRect/>
            <a:stretch/>
          </p:blipFill>
          <p:spPr>
            <a:xfrm flipH="1">
              <a:off x="2235998" y="4478442"/>
              <a:ext cx="410455" cy="513069"/>
            </a:xfrm>
            <a:prstGeom prst="rect">
              <a:avLst/>
            </a:prstGeom>
            <a:solidFill>
              <a:schemeClr val="accent5">
                <a:lumMod val="20000"/>
                <a:lumOff val="80000"/>
              </a:schemeClr>
            </a:solidFill>
            <a:ln>
              <a:solidFill>
                <a:srgbClr val="00B0F0"/>
              </a:solidFill>
            </a:ln>
          </p:spPr>
        </p:pic>
        <p:sp>
          <p:nvSpPr>
            <p:cNvPr id="82" name="Text Box 6">
              <a:extLst>
                <a:ext uri="{FF2B5EF4-FFF2-40B4-BE49-F238E27FC236}">
                  <a16:creationId xmlns:a16="http://schemas.microsoft.com/office/drawing/2014/main" id="{4FB920A3-653B-E04B-8EE9-1F4764444AA4}"/>
                </a:ext>
              </a:extLst>
            </p:cNvPr>
            <p:cNvSpPr txBox="1">
              <a:spLocks noChangeArrowheads="1"/>
            </p:cNvSpPr>
            <p:nvPr/>
          </p:nvSpPr>
          <p:spPr bwMode="auto">
            <a:xfrm>
              <a:off x="618452" y="1998651"/>
              <a:ext cx="162764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99FF"/>
                </a:buClr>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rgbClr val="3399FF"/>
                </a:buClr>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None/>
              </a:pPr>
              <a:endParaRPr lang="en-US" altLang="en-US" sz="800" b="1" i="1" dirty="0">
                <a:solidFill>
                  <a:srgbClr val="000000"/>
                </a:solidFill>
                <a:latin typeface="+mn-lt"/>
                <a:ea typeface="ＭＳ Ｐゴシック" panose="020B0600070205080204" pitchFamily="34" charset="-128"/>
                <a:cs typeface="Arial" panose="020B0604020202020204" pitchFamily="34" charset="0"/>
              </a:endParaRPr>
            </a:p>
          </p:txBody>
        </p:sp>
        <p:sp>
          <p:nvSpPr>
            <p:cNvPr id="83" name="Text Box 5">
              <a:extLst>
                <a:ext uri="{FF2B5EF4-FFF2-40B4-BE49-F238E27FC236}">
                  <a16:creationId xmlns:a16="http://schemas.microsoft.com/office/drawing/2014/main" id="{07607225-72D9-2B42-A1F8-BE73D20BB594}"/>
                </a:ext>
              </a:extLst>
            </p:cNvPr>
            <p:cNvSpPr txBox="1">
              <a:spLocks noChangeArrowheads="1"/>
            </p:cNvSpPr>
            <p:nvPr/>
          </p:nvSpPr>
          <p:spPr bwMode="auto">
            <a:xfrm>
              <a:off x="587305" y="3817460"/>
              <a:ext cx="1644725"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99FF"/>
                </a:buClr>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rgbClr val="3399FF"/>
                </a:buClr>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200" fontAlgn="base">
                <a:spcBef>
                  <a:spcPct val="0"/>
                </a:spcBef>
                <a:spcAft>
                  <a:spcPct val="0"/>
                </a:spcAft>
                <a:buClrTx/>
                <a:buNone/>
              </a:pPr>
              <a:r>
                <a:rPr lang="en-US" altLang="en-US" sz="1100" b="1" dirty="0">
                  <a:solidFill>
                    <a:srgbClr val="02CDFF"/>
                  </a:solidFill>
                  <a:latin typeface="Arial Narrow" panose="020B0604020202020204" pitchFamily="34" charset="0"/>
                  <a:ea typeface="ＭＳ Ｐゴシック" panose="020B0600070205080204" pitchFamily="34" charset="-128"/>
                  <a:cs typeface="Arial Narrow" panose="020B0604020202020204" pitchFamily="34" charset="0"/>
                </a:rPr>
                <a:t>Johnson Space Center</a:t>
              </a:r>
            </a:p>
            <a:p>
              <a:pPr defTabSz="457200" fontAlgn="base">
                <a:spcBef>
                  <a:spcPct val="0"/>
                </a:spcBef>
                <a:spcAft>
                  <a:spcPct val="0"/>
                </a:spcAft>
                <a:buClrTx/>
                <a:buNone/>
              </a:pPr>
              <a:r>
                <a:rPr lang="en-US" altLang="en-US" sz="900" b="1" dirty="0">
                  <a:solidFill>
                    <a:srgbClr val="000000"/>
                  </a:solidFill>
                  <a:latin typeface="Arial Narrow" panose="020B0604020202020204" pitchFamily="34" charset="0"/>
                  <a:ea typeface="ＭＳ Ｐゴシック" panose="020B0600070205080204" pitchFamily="34" charset="-128"/>
                  <a:cs typeface="Arial Narrow" panose="020B0604020202020204" pitchFamily="34" charset="0"/>
                </a:rPr>
                <a:t>Human Space Flight Operations</a:t>
              </a:r>
            </a:p>
            <a:p>
              <a:pPr defTabSz="457200" fontAlgn="base">
                <a:spcBef>
                  <a:spcPct val="0"/>
                </a:spcBef>
                <a:spcAft>
                  <a:spcPct val="0"/>
                </a:spcAft>
                <a:buClrTx/>
                <a:buNone/>
              </a:pPr>
              <a:r>
                <a:rPr lang="en-US" altLang="en-US" sz="800" b="1" i="1" dirty="0">
                  <a:solidFill>
                    <a:srgbClr val="000000"/>
                  </a:solidFill>
                  <a:latin typeface="+mn-lt"/>
                  <a:ea typeface="ＭＳ Ｐゴシック" panose="020B0600070205080204" pitchFamily="34" charset="-128"/>
                  <a:cs typeface="Arial" panose="020B0604020202020204" pitchFamily="34" charset="0"/>
                </a:rPr>
                <a:t>Houston, TX</a:t>
              </a:r>
            </a:p>
          </p:txBody>
        </p:sp>
        <p:pic>
          <p:nvPicPr>
            <p:cNvPr id="86" name="Picture 85">
              <a:extLst>
                <a:ext uri="{FF2B5EF4-FFF2-40B4-BE49-F238E27FC236}">
                  <a16:creationId xmlns:a16="http://schemas.microsoft.com/office/drawing/2014/main" id="{233EDE43-5D89-0041-8CFC-3B0482D8A1D2}"/>
                </a:ext>
              </a:extLst>
            </p:cNvPr>
            <p:cNvPicPr>
              <a:picLocks/>
            </p:cNvPicPr>
            <p:nvPr/>
          </p:nvPicPr>
          <p:blipFill rotWithShape="1">
            <a:blip r:embed="rId13" cstate="screen">
              <a:extLst>
                <a:ext uri="{28A0092B-C50C-407E-A947-70E740481C1C}">
                  <a14:useLocalDpi xmlns:a14="http://schemas.microsoft.com/office/drawing/2010/main"/>
                </a:ext>
              </a:extLst>
            </a:blip>
            <a:srcRect/>
            <a:stretch/>
          </p:blipFill>
          <p:spPr>
            <a:xfrm>
              <a:off x="205180" y="3848861"/>
              <a:ext cx="410455" cy="512002"/>
            </a:xfrm>
            <a:prstGeom prst="rect">
              <a:avLst/>
            </a:prstGeom>
            <a:solidFill>
              <a:schemeClr val="accent5">
                <a:lumMod val="20000"/>
                <a:lumOff val="80000"/>
              </a:schemeClr>
            </a:solidFill>
            <a:ln>
              <a:solidFill>
                <a:srgbClr val="00B0F0"/>
              </a:solidFill>
            </a:ln>
          </p:spPr>
        </p:pic>
        <p:pic>
          <p:nvPicPr>
            <p:cNvPr id="88" name="Picture 87">
              <a:extLst>
                <a:ext uri="{FF2B5EF4-FFF2-40B4-BE49-F238E27FC236}">
                  <a16:creationId xmlns:a16="http://schemas.microsoft.com/office/drawing/2014/main" id="{E0B5B77F-45EA-E044-AF40-0A9BC85FFC65}"/>
                </a:ext>
              </a:extLst>
            </p:cNvPr>
            <p:cNvPicPr>
              <a:picLocks/>
            </p:cNvPicPr>
            <p:nvPr/>
          </p:nvPicPr>
          <p:blipFill rotWithShape="1">
            <a:blip r:embed="rId14" cstate="screen">
              <a:extLst>
                <a:ext uri="{28A0092B-C50C-407E-A947-70E740481C1C}">
                  <a14:useLocalDpi xmlns:a14="http://schemas.microsoft.com/office/drawing/2010/main"/>
                </a:ext>
              </a:extLst>
            </a:blip>
            <a:srcRect/>
            <a:stretch/>
          </p:blipFill>
          <p:spPr>
            <a:xfrm>
              <a:off x="204998" y="4409672"/>
              <a:ext cx="410455" cy="513069"/>
            </a:xfrm>
            <a:prstGeom prst="rect">
              <a:avLst/>
            </a:prstGeom>
            <a:solidFill>
              <a:schemeClr val="accent5">
                <a:lumMod val="20000"/>
                <a:lumOff val="80000"/>
              </a:schemeClr>
            </a:solidFill>
            <a:ln>
              <a:solidFill>
                <a:srgbClr val="00B0F0"/>
              </a:solidFill>
            </a:ln>
          </p:spPr>
        </p:pic>
        <p:sp>
          <p:nvSpPr>
            <p:cNvPr id="89" name="TextBox 88">
              <a:extLst>
                <a:ext uri="{FF2B5EF4-FFF2-40B4-BE49-F238E27FC236}">
                  <a16:creationId xmlns:a16="http://schemas.microsoft.com/office/drawing/2014/main" id="{AA799736-01FD-7043-8BD8-7BFBD90F4F6C}"/>
                </a:ext>
              </a:extLst>
            </p:cNvPr>
            <p:cNvSpPr txBox="1"/>
            <p:nvPr/>
          </p:nvSpPr>
          <p:spPr>
            <a:xfrm>
              <a:off x="619786" y="2577301"/>
              <a:ext cx="1084212" cy="200055"/>
            </a:xfrm>
            <a:prstGeom prst="rect">
              <a:avLst/>
            </a:prstGeom>
            <a:noFill/>
          </p:spPr>
          <p:txBody>
            <a:bodyPr wrap="square" rtlCol="0">
              <a:spAutoFit/>
            </a:bodyPr>
            <a:lstStyle/>
            <a:p>
              <a:endParaRPr lang="en-US" sz="700" b="1" dirty="0">
                <a:solidFill>
                  <a:srgbClr val="C00000"/>
                </a:solidFill>
                <a:latin typeface="Arial" panose="020B0604020202020204" pitchFamily="34" charset="0"/>
                <a:cs typeface="Arial" panose="020B0604020202020204" pitchFamily="34" charset="0"/>
              </a:endParaRPr>
            </a:p>
          </p:txBody>
        </p:sp>
        <p:sp>
          <p:nvSpPr>
            <p:cNvPr id="91" name="Rectangle 90">
              <a:extLst>
                <a:ext uri="{FF2B5EF4-FFF2-40B4-BE49-F238E27FC236}">
                  <a16:creationId xmlns:a16="http://schemas.microsoft.com/office/drawing/2014/main" id="{CCE3ADBA-B3A7-DF49-A63E-CFB423EAD297}"/>
                </a:ext>
              </a:extLst>
            </p:cNvPr>
            <p:cNvSpPr/>
            <p:nvPr/>
          </p:nvSpPr>
          <p:spPr>
            <a:xfrm>
              <a:off x="1067322" y="4343139"/>
              <a:ext cx="1102515" cy="415498"/>
            </a:xfrm>
            <a:prstGeom prst="rect">
              <a:avLst/>
            </a:prstGeom>
          </p:spPr>
          <p:txBody>
            <a:bodyPr wrap="square">
              <a:spAutoFit/>
            </a:bodyPr>
            <a:lstStyle/>
            <a:p>
              <a:r>
                <a:rPr lang="en-US" sz="700" b="1" dirty="0">
                  <a:solidFill>
                    <a:srgbClr val="C00000"/>
                  </a:solidFill>
                  <a:latin typeface="Arial" panose="020B0604020202020204" pitchFamily="34" charset="0"/>
                  <a:cs typeface="Arial" panose="020B0604020202020204" pitchFamily="34" charset="0"/>
                </a:rPr>
                <a:t>Robert E. Watts</a:t>
              </a:r>
            </a:p>
            <a:p>
              <a:r>
                <a:rPr lang="en-US" sz="700" b="1" dirty="0">
                  <a:solidFill>
                    <a:srgbClr val="C00000"/>
                  </a:solidFill>
                  <a:latin typeface="Arial" panose="020B0604020202020204" pitchFamily="34" charset="0"/>
                  <a:cs typeface="Arial" panose="020B0604020202020204" pitchFamily="34" charset="0"/>
                </a:rPr>
                <a:t>Monica F. Craft</a:t>
              </a:r>
            </a:p>
            <a:p>
              <a:r>
                <a:rPr lang="en-US" sz="700" b="1" dirty="0" err="1">
                  <a:solidFill>
                    <a:srgbClr val="C00000"/>
                  </a:solidFill>
                  <a:latin typeface="Arial" panose="020B0604020202020204" pitchFamily="34" charset="0"/>
                  <a:cs typeface="Arial" panose="020B0604020202020204" pitchFamily="34" charset="0"/>
                </a:rPr>
                <a:t>Tumarrow</a:t>
              </a:r>
              <a:r>
                <a:rPr lang="en-US" sz="700" b="1" dirty="0">
                  <a:solidFill>
                    <a:srgbClr val="C00000"/>
                  </a:solidFill>
                  <a:latin typeface="Arial" panose="020B0604020202020204" pitchFamily="34" charset="0"/>
                  <a:cs typeface="Arial" panose="020B0604020202020204" pitchFamily="34" charset="0"/>
                </a:rPr>
                <a:t> Romain</a:t>
              </a:r>
            </a:p>
          </p:txBody>
        </p:sp>
        <p:pic>
          <p:nvPicPr>
            <p:cNvPr id="94" name="Picture 93">
              <a:extLst>
                <a:ext uri="{FF2B5EF4-FFF2-40B4-BE49-F238E27FC236}">
                  <a16:creationId xmlns:a16="http://schemas.microsoft.com/office/drawing/2014/main" id="{DAFB9AB3-CFB7-B246-8E02-7D28964F963D}"/>
                </a:ext>
              </a:extLst>
            </p:cNvPr>
            <p:cNvPicPr>
              <a:picLocks/>
            </p:cNvPicPr>
            <p:nvPr/>
          </p:nvPicPr>
          <p:blipFill rotWithShape="1">
            <a:blip r:embed="rId15" cstate="screen">
              <a:extLst>
                <a:ext uri="{28A0092B-C50C-407E-A947-70E740481C1C}">
                  <a14:useLocalDpi xmlns:a14="http://schemas.microsoft.com/office/drawing/2010/main"/>
                </a:ext>
              </a:extLst>
            </a:blip>
            <a:srcRect/>
            <a:stretch/>
          </p:blipFill>
          <p:spPr>
            <a:xfrm>
              <a:off x="8521564" y="898787"/>
              <a:ext cx="410455" cy="513069"/>
            </a:xfrm>
            <a:prstGeom prst="rect">
              <a:avLst/>
            </a:prstGeom>
            <a:solidFill>
              <a:schemeClr val="accent5">
                <a:lumMod val="20000"/>
                <a:lumOff val="80000"/>
              </a:schemeClr>
            </a:solidFill>
            <a:ln>
              <a:solidFill>
                <a:srgbClr val="00B0F0"/>
              </a:solidFill>
            </a:ln>
          </p:spPr>
        </p:pic>
        <p:cxnSp>
          <p:nvCxnSpPr>
            <p:cNvPr id="95" name="Straight Connector 94">
              <a:extLst>
                <a:ext uri="{FF2B5EF4-FFF2-40B4-BE49-F238E27FC236}">
                  <a16:creationId xmlns:a16="http://schemas.microsoft.com/office/drawing/2014/main" id="{7CEFD4DC-3425-DF40-A66D-02D2AEC1DD43}"/>
                </a:ext>
              </a:extLst>
            </p:cNvPr>
            <p:cNvCxnSpPr>
              <a:cxnSpLocks/>
            </p:cNvCxnSpPr>
            <p:nvPr/>
          </p:nvCxnSpPr>
          <p:spPr>
            <a:xfrm flipV="1">
              <a:off x="5529367" y="3592858"/>
              <a:ext cx="0" cy="501406"/>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pic>
          <p:nvPicPr>
            <p:cNvPr id="96" name="Picture 95">
              <a:extLst>
                <a:ext uri="{FF2B5EF4-FFF2-40B4-BE49-F238E27FC236}">
                  <a16:creationId xmlns:a16="http://schemas.microsoft.com/office/drawing/2014/main" id="{DE2C54AD-BB1B-4443-A6EC-02B52480554F}"/>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8521564" y="2002748"/>
              <a:ext cx="410455" cy="513069"/>
            </a:xfrm>
            <a:prstGeom prst="rect">
              <a:avLst/>
            </a:prstGeom>
            <a:solidFill>
              <a:schemeClr val="accent5">
                <a:lumMod val="20000"/>
                <a:lumOff val="80000"/>
              </a:schemeClr>
            </a:solidFill>
            <a:ln>
              <a:solidFill>
                <a:srgbClr val="00B0F0"/>
              </a:solidFill>
            </a:ln>
          </p:spPr>
        </p:pic>
        <p:pic>
          <p:nvPicPr>
            <p:cNvPr id="97" name="Picture 96">
              <a:extLst>
                <a:ext uri="{FF2B5EF4-FFF2-40B4-BE49-F238E27FC236}">
                  <a16:creationId xmlns:a16="http://schemas.microsoft.com/office/drawing/2014/main" id="{D8B91355-8837-8140-985E-4D4B99E3B9C3}"/>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8083004" y="2002748"/>
              <a:ext cx="407796" cy="513069"/>
            </a:xfrm>
            <a:prstGeom prst="rect">
              <a:avLst/>
            </a:prstGeom>
            <a:solidFill>
              <a:schemeClr val="accent5">
                <a:lumMod val="20000"/>
                <a:lumOff val="80000"/>
              </a:schemeClr>
            </a:solidFill>
            <a:ln>
              <a:solidFill>
                <a:srgbClr val="00B0F0"/>
              </a:solidFill>
            </a:ln>
          </p:spPr>
        </p:pic>
        <p:sp>
          <p:nvSpPr>
            <p:cNvPr id="99" name="Text Box 35">
              <a:extLst>
                <a:ext uri="{FF2B5EF4-FFF2-40B4-BE49-F238E27FC236}">
                  <a16:creationId xmlns:a16="http://schemas.microsoft.com/office/drawing/2014/main" id="{BA4E6454-44D4-0546-9B8C-8B82A0CF8313}"/>
                </a:ext>
              </a:extLst>
            </p:cNvPr>
            <p:cNvSpPr txBox="1">
              <a:spLocks noChangeArrowheads="1"/>
            </p:cNvSpPr>
            <p:nvPr/>
          </p:nvSpPr>
          <p:spPr bwMode="auto">
            <a:xfrm>
              <a:off x="6936786" y="2655127"/>
              <a:ext cx="16012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99FF"/>
                </a:buClr>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rgbClr val="3399FF"/>
                </a:buClr>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fontAlgn="base">
                <a:lnSpc>
                  <a:spcPts val="1200"/>
                </a:lnSpc>
                <a:spcBef>
                  <a:spcPct val="0"/>
                </a:spcBef>
                <a:spcAft>
                  <a:spcPct val="0"/>
                </a:spcAft>
                <a:buClrTx/>
                <a:buNone/>
              </a:pPr>
              <a:r>
                <a:rPr lang="en-US" altLang="en-US" sz="1100" b="1" dirty="0">
                  <a:solidFill>
                    <a:srgbClr val="02CDFF"/>
                  </a:solidFill>
                  <a:latin typeface="Arial Narrow" panose="020B0604020202020204" pitchFamily="34" charset="0"/>
                  <a:ea typeface="ＭＳ Ｐゴシック" panose="020B0600070205080204" pitchFamily="34" charset="-128"/>
                  <a:cs typeface="Arial Narrow" panose="020B0604020202020204" pitchFamily="34" charset="0"/>
                </a:rPr>
                <a:t>IT Procurement Office</a:t>
              </a:r>
            </a:p>
            <a:p>
              <a:pPr algn="r" fontAlgn="base">
                <a:spcBef>
                  <a:spcPct val="0"/>
                </a:spcBef>
                <a:spcAft>
                  <a:spcPct val="0"/>
                </a:spcAft>
                <a:buClrTx/>
                <a:buNone/>
              </a:pPr>
              <a:r>
                <a:rPr lang="en-US" altLang="en-US" sz="800" b="1" i="1" dirty="0">
                  <a:solidFill>
                    <a:srgbClr val="000000"/>
                  </a:solidFill>
                  <a:latin typeface="+mn-lt"/>
                  <a:ea typeface="ＭＳ Ｐゴシック" panose="020B0600070205080204" pitchFamily="34" charset="-128"/>
                  <a:cs typeface="Arial" panose="020B0604020202020204" pitchFamily="34" charset="0"/>
                </a:rPr>
                <a:t>(Virtual)</a:t>
              </a:r>
            </a:p>
          </p:txBody>
        </p:sp>
        <p:cxnSp>
          <p:nvCxnSpPr>
            <p:cNvPr id="100" name="Straight Connector 15">
              <a:extLst>
                <a:ext uri="{FF2B5EF4-FFF2-40B4-BE49-F238E27FC236}">
                  <a16:creationId xmlns:a16="http://schemas.microsoft.com/office/drawing/2014/main" id="{E3A151EE-15AF-9042-BACC-D9CBCC99C964}"/>
                </a:ext>
              </a:extLst>
            </p:cNvPr>
            <p:cNvCxnSpPr>
              <a:cxnSpLocks/>
            </p:cNvCxnSpPr>
            <p:nvPr/>
          </p:nvCxnSpPr>
          <p:spPr>
            <a:xfrm rot="10800000">
              <a:off x="6541875" y="2540178"/>
              <a:ext cx="572563" cy="224420"/>
            </a:xfrm>
            <a:prstGeom prst="bentConnector3">
              <a:avLst>
                <a:gd name="adj1" fmla="val 50000"/>
              </a:avLst>
            </a:prstGeom>
            <a:ln>
              <a:solidFill>
                <a:srgbClr val="002060"/>
              </a:solidFill>
              <a:headEnd type="oval"/>
              <a:tailEnd type="oval"/>
            </a:ln>
          </p:spPr>
          <p:style>
            <a:lnRef idx="2">
              <a:schemeClr val="accent1"/>
            </a:lnRef>
            <a:fillRef idx="0">
              <a:schemeClr val="accent1"/>
            </a:fillRef>
            <a:effectRef idx="1">
              <a:schemeClr val="accent1"/>
            </a:effectRef>
            <a:fontRef idx="minor">
              <a:schemeClr val="tx1"/>
            </a:fontRef>
          </p:style>
        </p:cxnSp>
      </p:grpSp>
      <p:pic>
        <p:nvPicPr>
          <p:cNvPr id="5" name="Picture 4">
            <a:extLst>
              <a:ext uri="{FF2B5EF4-FFF2-40B4-BE49-F238E27FC236}">
                <a16:creationId xmlns:a16="http://schemas.microsoft.com/office/drawing/2014/main" id="{26B77C01-0774-5DE3-D980-9E5A67475550}"/>
              </a:ext>
            </a:extLst>
          </p:cNvPr>
          <p:cNvPicPr>
            <a:picLocks noChangeAspect="1"/>
          </p:cNvPicPr>
          <p:nvPr/>
        </p:nvPicPr>
        <p:blipFill>
          <a:blip r:embed="rId18"/>
          <a:stretch>
            <a:fillRect/>
          </a:stretch>
        </p:blipFill>
        <p:spPr>
          <a:xfrm>
            <a:off x="658843" y="4746657"/>
            <a:ext cx="422886" cy="517532"/>
          </a:xfrm>
          <a:prstGeom prst="rect">
            <a:avLst/>
          </a:prstGeom>
          <a:ln>
            <a:solidFill>
              <a:schemeClr val="accent1"/>
            </a:solidFill>
          </a:ln>
        </p:spPr>
      </p:pic>
      <p:sp>
        <p:nvSpPr>
          <p:cNvPr id="9" name="TextBox 8">
            <a:extLst>
              <a:ext uri="{FF2B5EF4-FFF2-40B4-BE49-F238E27FC236}">
                <a16:creationId xmlns:a16="http://schemas.microsoft.com/office/drawing/2014/main" id="{0AA800E8-85EB-BA33-9F6B-B2A194A5165F}"/>
              </a:ext>
            </a:extLst>
          </p:cNvPr>
          <p:cNvSpPr txBox="1"/>
          <p:nvPr/>
        </p:nvSpPr>
        <p:spPr>
          <a:xfrm>
            <a:off x="2635706" y="4722847"/>
            <a:ext cx="1413012" cy="938719"/>
          </a:xfrm>
          <a:prstGeom prst="rect">
            <a:avLst/>
          </a:prstGeom>
          <a:noFill/>
        </p:spPr>
        <p:txBody>
          <a:bodyPr wrap="square" rtlCol="0">
            <a:spAutoFit/>
          </a:bodyPr>
          <a:lstStyle/>
          <a:p>
            <a:pPr defTabSz="457200">
              <a:buNone/>
            </a:pPr>
            <a:r>
              <a:rPr lang="en-US" altLang="en-US" sz="1100" b="1" dirty="0">
                <a:solidFill>
                  <a:srgbClr val="02CDFF"/>
                </a:solidFill>
                <a:latin typeface="Arial Narrow" panose="020B0604020202020204" pitchFamily="34" charset="0"/>
                <a:ea typeface="ＭＳ Ｐゴシック" panose="020B0600070205080204" pitchFamily="34" charset="-128"/>
                <a:cs typeface="Arial Narrow" panose="020B0604020202020204" pitchFamily="34" charset="0"/>
              </a:rPr>
              <a:t>Stennis Space Center</a:t>
            </a:r>
          </a:p>
          <a:p>
            <a:pPr fontAlgn="base">
              <a:spcBef>
                <a:spcPct val="0"/>
              </a:spcBef>
              <a:spcAft>
                <a:spcPct val="0"/>
              </a:spcAft>
              <a:buClrTx/>
              <a:buNone/>
            </a:pPr>
            <a:r>
              <a:rPr lang="en-US" altLang="en-US" sz="900" b="1" dirty="0">
                <a:solidFill>
                  <a:srgbClr val="000000"/>
                </a:solidFill>
                <a:latin typeface="Arial Narrow" panose="020B0604020202020204" pitchFamily="34" charset="0"/>
                <a:ea typeface="ＭＳ Ｐゴシック" panose="020B0600070205080204" pitchFamily="34" charset="-128"/>
                <a:cs typeface="Arial Narrow" panose="020B0604020202020204" pitchFamily="34" charset="0"/>
              </a:rPr>
              <a:t>Vehicle Engine Testing</a:t>
            </a:r>
            <a:br>
              <a:rPr lang="en-US" altLang="en-US" sz="900" b="1" dirty="0">
                <a:solidFill>
                  <a:srgbClr val="000000"/>
                </a:solidFill>
                <a:latin typeface="Helvetica" pitchFamily="2" charset="0"/>
                <a:ea typeface="ＭＳ Ｐゴシック" panose="020B0600070205080204" pitchFamily="34" charset="-128"/>
                <a:cs typeface="Arial" panose="020B0604020202020204" pitchFamily="34" charset="0"/>
              </a:rPr>
            </a:br>
            <a:r>
              <a:rPr lang="en-US" altLang="en-US" sz="900" b="1" i="1" dirty="0">
                <a:solidFill>
                  <a:srgbClr val="000000"/>
                </a:solidFill>
                <a:latin typeface="+mn-lt"/>
                <a:ea typeface="ＭＳ Ｐゴシック" panose="020B0600070205080204" pitchFamily="34" charset="-128"/>
                <a:cs typeface="Arial" panose="020B0604020202020204" pitchFamily="34" charset="0"/>
              </a:rPr>
              <a:t>Bay St. Louis, MS</a:t>
            </a:r>
          </a:p>
          <a:p>
            <a:pPr>
              <a:buNone/>
            </a:pPr>
            <a:r>
              <a:rPr lang="en-US" sz="700" b="1" dirty="0">
                <a:solidFill>
                  <a:srgbClr val="C00000"/>
                </a:solidFill>
                <a:cs typeface="Arial" panose="020B0604020202020204" pitchFamily="34" charset="0"/>
              </a:rPr>
              <a:t>Kay S. </a:t>
            </a:r>
            <a:r>
              <a:rPr lang="en-US" sz="700" b="1" dirty="0" err="1">
                <a:solidFill>
                  <a:srgbClr val="C00000"/>
                </a:solidFill>
                <a:cs typeface="Arial" panose="020B0604020202020204" pitchFamily="34" charset="0"/>
              </a:rPr>
              <a:t>Doane</a:t>
            </a:r>
            <a:endParaRPr lang="en-US" sz="700" b="1" dirty="0">
              <a:solidFill>
                <a:srgbClr val="C00000"/>
              </a:solidFill>
              <a:cs typeface="Arial" panose="020B0604020202020204" pitchFamily="34" charset="0"/>
            </a:endParaRPr>
          </a:p>
          <a:p>
            <a:endParaRPr lang="en-US" dirty="0"/>
          </a:p>
        </p:txBody>
      </p:sp>
    </p:spTree>
    <p:extLst>
      <p:ext uri="{BB962C8B-B14F-4D97-AF65-F5344CB8AC3E}">
        <p14:creationId xmlns:p14="http://schemas.microsoft.com/office/powerpoint/2010/main" val="1537768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sp>
        <p:nvSpPr>
          <p:cNvPr id="1310" name="Google Shape;1310;p183"/>
          <p:cNvSpPr txBox="1">
            <a:spLocks noGrp="1"/>
          </p:cNvSpPr>
          <p:nvPr>
            <p:ph type="title"/>
          </p:nvPr>
        </p:nvSpPr>
        <p:spPr>
          <a:xfrm>
            <a:off x="774098" y="491491"/>
            <a:ext cx="7198340" cy="841496"/>
          </a:xfrm>
          <a:prstGeom prst="rect">
            <a:avLst/>
          </a:prstGeom>
          <a:noFill/>
          <a:ln>
            <a:noFill/>
          </a:ln>
        </p:spPr>
        <p:txBody>
          <a:bodyPr spcFirstLastPara="1" vert="horz" wrap="square" lIns="68569" tIns="34275" rIns="68569" bIns="34275" rtlCol="0" anchor="ctr" anchorCtr="0">
            <a:noAutofit/>
          </a:bodyPr>
          <a:lstStyle/>
          <a:p>
            <a:pPr algn="ctr">
              <a:spcBef>
                <a:spcPts val="0"/>
              </a:spcBef>
              <a:buClr>
                <a:schemeClr val="lt1"/>
              </a:buClr>
              <a:buSzPts val="3900"/>
            </a:pPr>
            <a:r>
              <a:rPr lang="en-US" dirty="0"/>
              <a:t>NASA Small Business Specialists</a:t>
            </a:r>
            <a:endParaRPr dirty="0"/>
          </a:p>
        </p:txBody>
      </p:sp>
      <p:graphicFrame>
        <p:nvGraphicFramePr>
          <p:cNvPr id="1311" name="Google Shape;1311;p183"/>
          <p:cNvGraphicFramePr/>
          <p:nvPr>
            <p:extLst>
              <p:ext uri="{D42A27DB-BD31-4B8C-83A1-F6EECF244321}">
                <p14:modId xmlns:p14="http://schemas.microsoft.com/office/powerpoint/2010/main" val="3095382700"/>
              </p:ext>
            </p:extLst>
          </p:nvPr>
        </p:nvGraphicFramePr>
        <p:xfrm>
          <a:off x="692944" y="1543052"/>
          <a:ext cx="8015306" cy="2996276"/>
        </p:xfrm>
        <a:graphic>
          <a:graphicData uri="http://schemas.openxmlformats.org/drawingml/2006/table">
            <a:tbl>
              <a:tblPr firstRow="1" bandRow="1">
                <a:noFill/>
              </a:tblPr>
              <a:tblGrid>
                <a:gridCol w="1335881">
                  <a:extLst>
                    <a:ext uri="{9D8B030D-6E8A-4147-A177-3AD203B41FA5}">
                      <a16:colId xmlns:a16="http://schemas.microsoft.com/office/drawing/2014/main" val="20000"/>
                    </a:ext>
                  </a:extLst>
                </a:gridCol>
                <a:gridCol w="1964531">
                  <a:extLst>
                    <a:ext uri="{9D8B030D-6E8A-4147-A177-3AD203B41FA5}">
                      <a16:colId xmlns:a16="http://schemas.microsoft.com/office/drawing/2014/main" val="20001"/>
                    </a:ext>
                  </a:extLst>
                </a:gridCol>
                <a:gridCol w="1312313">
                  <a:extLst>
                    <a:ext uri="{9D8B030D-6E8A-4147-A177-3AD203B41FA5}">
                      <a16:colId xmlns:a16="http://schemas.microsoft.com/office/drawing/2014/main" val="20002"/>
                    </a:ext>
                  </a:extLst>
                </a:gridCol>
                <a:gridCol w="990131">
                  <a:extLst>
                    <a:ext uri="{9D8B030D-6E8A-4147-A177-3AD203B41FA5}">
                      <a16:colId xmlns:a16="http://schemas.microsoft.com/office/drawing/2014/main" val="20003"/>
                    </a:ext>
                  </a:extLst>
                </a:gridCol>
                <a:gridCol w="2412450">
                  <a:extLst>
                    <a:ext uri="{9D8B030D-6E8A-4147-A177-3AD203B41FA5}">
                      <a16:colId xmlns:a16="http://schemas.microsoft.com/office/drawing/2014/main" val="20004"/>
                    </a:ext>
                  </a:extLst>
                </a:gridCol>
              </a:tblGrid>
              <a:tr h="330469">
                <a:tc>
                  <a:txBody>
                    <a:bodyPr/>
                    <a:lstStyle/>
                    <a:p>
                      <a:pPr marL="0" marR="0" lvl="0" indent="0" algn="ctr" rtl="0">
                        <a:spcBef>
                          <a:spcPts val="0"/>
                        </a:spcBef>
                        <a:spcAft>
                          <a:spcPts val="0"/>
                        </a:spcAft>
                        <a:buNone/>
                      </a:pPr>
                      <a:r>
                        <a:rPr lang="en-US" sz="1000" u="none" strike="noStrike" cap="none" dirty="0"/>
                        <a:t>Center Category</a:t>
                      </a:r>
                      <a:endParaRPr sz="1000" dirty="0"/>
                    </a:p>
                  </a:txBody>
                  <a:tcPr marL="54919" marR="54919" marT="23138" marB="23138"/>
                </a:tc>
                <a:tc>
                  <a:txBody>
                    <a:bodyPr/>
                    <a:lstStyle/>
                    <a:p>
                      <a:pPr marL="0" marR="0" lvl="0" indent="0" algn="ctr" rtl="0">
                        <a:spcBef>
                          <a:spcPts val="0"/>
                        </a:spcBef>
                        <a:spcAft>
                          <a:spcPts val="0"/>
                        </a:spcAft>
                        <a:buNone/>
                      </a:pPr>
                      <a:r>
                        <a:rPr lang="en-US" sz="1000" u="none" strike="noStrike" cap="none" dirty="0"/>
                        <a:t>Center</a:t>
                      </a:r>
                      <a:endParaRPr sz="1000" dirty="0"/>
                    </a:p>
                  </a:txBody>
                  <a:tcPr marL="54919" marR="54919" marT="23138" marB="23138"/>
                </a:tc>
                <a:tc>
                  <a:txBody>
                    <a:bodyPr/>
                    <a:lstStyle/>
                    <a:p>
                      <a:pPr marL="0" marR="0" lvl="0" indent="0" algn="ctr" rtl="0">
                        <a:spcBef>
                          <a:spcPts val="0"/>
                        </a:spcBef>
                        <a:spcAft>
                          <a:spcPts val="0"/>
                        </a:spcAft>
                        <a:buNone/>
                      </a:pPr>
                      <a:r>
                        <a:rPr lang="en-US" sz="1000" u="none" strike="noStrike" cap="none" dirty="0"/>
                        <a:t>Name</a:t>
                      </a:r>
                      <a:endParaRPr sz="1000" dirty="0"/>
                    </a:p>
                  </a:txBody>
                  <a:tcPr marL="54919" marR="54919" marT="23138" marB="23138"/>
                </a:tc>
                <a:tc>
                  <a:txBody>
                    <a:bodyPr/>
                    <a:lstStyle/>
                    <a:p>
                      <a:pPr marL="0" marR="0" lvl="0" indent="0" algn="ctr" rtl="0">
                        <a:spcBef>
                          <a:spcPts val="0"/>
                        </a:spcBef>
                        <a:spcAft>
                          <a:spcPts val="0"/>
                        </a:spcAft>
                        <a:buNone/>
                      </a:pPr>
                      <a:r>
                        <a:rPr lang="en-US" sz="1000" u="none" strike="noStrike" cap="none" dirty="0"/>
                        <a:t>Phone</a:t>
                      </a:r>
                      <a:endParaRPr sz="1000" dirty="0"/>
                    </a:p>
                  </a:txBody>
                  <a:tcPr marL="54919" marR="54919" marT="23138" marB="23138"/>
                </a:tc>
                <a:tc>
                  <a:txBody>
                    <a:bodyPr/>
                    <a:lstStyle/>
                    <a:p>
                      <a:pPr marL="0" marR="0" lvl="0" indent="0" algn="ctr" rtl="0">
                        <a:spcBef>
                          <a:spcPts val="0"/>
                        </a:spcBef>
                        <a:spcAft>
                          <a:spcPts val="0"/>
                        </a:spcAft>
                        <a:buNone/>
                      </a:pPr>
                      <a:r>
                        <a:rPr lang="en-US" sz="1000" u="none" strike="noStrike" cap="none" dirty="0"/>
                        <a:t>Email</a:t>
                      </a:r>
                      <a:endParaRPr sz="1000" dirty="0"/>
                    </a:p>
                  </a:txBody>
                  <a:tcPr marL="54919" marR="54919" marT="23138" marB="23138"/>
                </a:tc>
                <a:extLst>
                  <a:ext uri="{0D108BD9-81ED-4DB2-BD59-A6C34878D82A}">
                    <a16:rowId xmlns:a16="http://schemas.microsoft.com/office/drawing/2014/main" val="10000"/>
                  </a:ext>
                </a:extLst>
              </a:tr>
              <a:tr h="222206">
                <a:tc rowSpan="4">
                  <a:txBody>
                    <a:bodyPr/>
                    <a:lstStyle/>
                    <a:p>
                      <a:pPr marL="0" marR="0" lvl="0" indent="0" algn="ctr" rtl="0">
                        <a:spcBef>
                          <a:spcPts val="0"/>
                        </a:spcBef>
                        <a:spcAft>
                          <a:spcPts val="0"/>
                        </a:spcAft>
                        <a:buNone/>
                      </a:pPr>
                      <a:r>
                        <a:rPr lang="en-US" sz="800" b="1" u="none" strike="noStrike" cap="small" dirty="0"/>
                        <a:t>Research Centers</a:t>
                      </a:r>
                      <a:endParaRPr sz="1000" dirty="0"/>
                    </a:p>
                  </a:txBody>
                  <a:tcPr marL="54919" marR="54919" marT="23138" marB="23138" anchor="ctr"/>
                </a:tc>
                <a:tc>
                  <a:txBody>
                    <a:bodyPr/>
                    <a:lstStyle/>
                    <a:p>
                      <a:pPr marL="0" marR="0" lvl="0" indent="0" algn="ctr" rtl="0">
                        <a:spcBef>
                          <a:spcPts val="0"/>
                        </a:spcBef>
                        <a:spcAft>
                          <a:spcPts val="0"/>
                        </a:spcAft>
                        <a:buNone/>
                      </a:pPr>
                      <a:r>
                        <a:rPr lang="en-US" sz="800" u="none" strike="noStrike" cap="none" dirty="0"/>
                        <a:t>Ames Research Center</a:t>
                      </a:r>
                      <a:endParaRPr sz="1000" dirty="0"/>
                    </a:p>
                  </a:txBody>
                  <a:tcPr marL="54919" marR="54919" marT="23138" marB="23138" anchor="ctr"/>
                </a:tc>
                <a:tc>
                  <a:txBody>
                    <a:bodyPr/>
                    <a:lstStyle/>
                    <a:p>
                      <a:pPr marL="0" marR="0" lvl="0" indent="0" algn="ctr" rtl="0">
                        <a:spcBef>
                          <a:spcPts val="0"/>
                        </a:spcBef>
                        <a:spcAft>
                          <a:spcPts val="0"/>
                        </a:spcAft>
                        <a:buNone/>
                      </a:pPr>
                      <a:r>
                        <a:rPr lang="en-US" sz="800" u="none" strike="noStrike" cap="none" dirty="0"/>
                        <a:t>Christine L. Munroe</a:t>
                      </a:r>
                      <a:endParaRPr sz="1000" dirty="0"/>
                    </a:p>
                  </a:txBody>
                  <a:tcPr marL="54919" marR="54919" marT="23138" marB="23138" anchor="ctr"/>
                </a:tc>
                <a:tc>
                  <a:txBody>
                    <a:bodyPr/>
                    <a:lstStyle/>
                    <a:p>
                      <a:pPr marL="0" marR="0" lvl="0" indent="0" algn="ctr" rtl="0">
                        <a:spcBef>
                          <a:spcPts val="0"/>
                        </a:spcBef>
                        <a:spcAft>
                          <a:spcPts val="0"/>
                        </a:spcAft>
                        <a:buNone/>
                      </a:pPr>
                      <a:r>
                        <a:rPr lang="en-US" sz="800" u="none" strike="noStrike" cap="none" dirty="0"/>
                        <a:t>650-604-4695</a:t>
                      </a:r>
                      <a:endParaRPr sz="1000" dirty="0"/>
                    </a:p>
                  </a:txBody>
                  <a:tcPr marL="54919" marR="54919" marT="23138" marB="23138" anchor="ctr"/>
                </a:tc>
                <a:tc>
                  <a:txBody>
                    <a:bodyPr/>
                    <a:lstStyle/>
                    <a:p>
                      <a:pPr marL="0" marR="0" lvl="0" indent="0" algn="ctr" rtl="0">
                        <a:spcBef>
                          <a:spcPts val="0"/>
                        </a:spcBef>
                        <a:spcAft>
                          <a:spcPts val="0"/>
                        </a:spcAft>
                        <a:buNone/>
                      </a:pPr>
                      <a:r>
                        <a:rPr lang="en-US" sz="800" u="sng" strike="noStrike" cap="none" dirty="0">
                          <a:solidFill>
                            <a:schemeClr val="hlink"/>
                          </a:solidFill>
                          <a:hlinkClick r:id="rId3"/>
                        </a:rPr>
                        <a:t>Arc-smallbusiness@mail.nasa.gov</a:t>
                      </a:r>
                      <a:endParaRPr sz="800" u="none" strike="noStrike" cap="none" dirty="0"/>
                    </a:p>
                  </a:txBody>
                  <a:tcPr marL="54919" marR="54919" marT="23138" marB="23138" anchor="ctr"/>
                </a:tc>
                <a:extLst>
                  <a:ext uri="{0D108BD9-81ED-4DB2-BD59-A6C34878D82A}">
                    <a16:rowId xmlns:a16="http://schemas.microsoft.com/office/drawing/2014/main" val="10001"/>
                  </a:ext>
                </a:extLst>
              </a:tr>
              <a:tr h="222206">
                <a:tc vMerge="1">
                  <a:txBody>
                    <a:bodyPr/>
                    <a:lstStyle/>
                    <a:p>
                      <a:endParaRPr lang="en-US"/>
                    </a:p>
                  </a:txBody>
                  <a:tcPr/>
                </a:tc>
                <a:tc>
                  <a:txBody>
                    <a:bodyPr/>
                    <a:lstStyle/>
                    <a:p>
                      <a:pPr marL="0" marR="0" lvl="0" indent="0" algn="ctr" rtl="0">
                        <a:spcBef>
                          <a:spcPts val="0"/>
                        </a:spcBef>
                        <a:spcAft>
                          <a:spcPts val="0"/>
                        </a:spcAft>
                        <a:buNone/>
                      </a:pPr>
                      <a:r>
                        <a:rPr lang="en-US" sz="800" u="none" strike="noStrike" cap="none" dirty="0"/>
                        <a:t>Armstrong Flight Research Center</a:t>
                      </a:r>
                      <a:endParaRPr sz="1000" dirty="0"/>
                    </a:p>
                  </a:txBody>
                  <a:tcPr marL="54919" marR="54919" marT="23138" marB="23138" anchor="ctr"/>
                </a:tc>
                <a:tc>
                  <a:txBody>
                    <a:bodyPr/>
                    <a:lstStyle/>
                    <a:p>
                      <a:pPr marL="0" marR="0" lvl="0" indent="0" algn="ctr" rtl="0">
                        <a:spcBef>
                          <a:spcPts val="0"/>
                        </a:spcBef>
                        <a:spcAft>
                          <a:spcPts val="0"/>
                        </a:spcAft>
                        <a:buNone/>
                      </a:pPr>
                      <a:r>
                        <a:rPr lang="en-US" sz="800" u="none" strike="noStrike" cap="none" dirty="0"/>
                        <a:t>Christine L. Munroe</a:t>
                      </a:r>
                      <a:endParaRPr sz="1000" dirty="0"/>
                    </a:p>
                  </a:txBody>
                  <a:tcPr marL="54919" marR="54919" marT="23138" marB="23138" anchor="ctr"/>
                </a:tc>
                <a:tc>
                  <a:txBody>
                    <a:bodyPr/>
                    <a:lstStyle/>
                    <a:p>
                      <a:pPr marL="0" marR="0" lvl="0" indent="0" algn="ctr" rtl="0">
                        <a:lnSpc>
                          <a:spcPct val="100000"/>
                        </a:lnSpc>
                        <a:spcBef>
                          <a:spcPts val="0"/>
                        </a:spcBef>
                        <a:spcAft>
                          <a:spcPts val="0"/>
                        </a:spcAft>
                        <a:buClr>
                          <a:schemeClr val="dk1"/>
                        </a:buClr>
                        <a:buSzPts val="1100"/>
                        <a:buFont typeface="Arial"/>
                        <a:buNone/>
                      </a:pPr>
                      <a:r>
                        <a:rPr lang="en-US" sz="800" u="none" strike="noStrike" cap="none" dirty="0"/>
                        <a:t>650-604-4695</a:t>
                      </a:r>
                      <a:endParaRPr sz="1000" dirty="0"/>
                    </a:p>
                  </a:txBody>
                  <a:tcPr marL="54919" marR="54919" marT="23138" marB="23138" anchor="ctr"/>
                </a:tc>
                <a:tc>
                  <a:txBody>
                    <a:bodyPr/>
                    <a:lstStyle/>
                    <a:p>
                      <a:pPr marL="0" marR="0" lvl="0" indent="0" algn="ctr" rtl="0">
                        <a:spcBef>
                          <a:spcPts val="0"/>
                        </a:spcBef>
                        <a:spcAft>
                          <a:spcPts val="0"/>
                        </a:spcAft>
                        <a:buNone/>
                      </a:pPr>
                      <a:r>
                        <a:rPr lang="en-US" sz="800" u="sng" strike="noStrike" cap="none" dirty="0">
                          <a:solidFill>
                            <a:schemeClr val="hlink"/>
                          </a:solidFill>
                          <a:hlinkClick r:id="rId3"/>
                        </a:rPr>
                        <a:t>Arc-smallbusiness@mail.nasa.gov</a:t>
                      </a:r>
                      <a:endParaRPr sz="800" u="none" strike="noStrike" cap="none" dirty="0"/>
                    </a:p>
                  </a:txBody>
                  <a:tcPr marL="54919" marR="54919" marT="23138" marB="23138" anchor="ctr"/>
                </a:tc>
                <a:extLst>
                  <a:ext uri="{0D108BD9-81ED-4DB2-BD59-A6C34878D82A}">
                    <a16:rowId xmlns:a16="http://schemas.microsoft.com/office/drawing/2014/main" val="10002"/>
                  </a:ext>
                </a:extLst>
              </a:tr>
              <a:tr h="281334">
                <a:tc vMerge="1">
                  <a:txBody>
                    <a:bodyPr/>
                    <a:lstStyle/>
                    <a:p>
                      <a:endParaRPr lang="en-US"/>
                    </a:p>
                  </a:txBody>
                  <a:tcPr/>
                </a:tc>
                <a:tc>
                  <a:txBody>
                    <a:bodyPr/>
                    <a:lstStyle/>
                    <a:p>
                      <a:pPr marL="0" marR="0" lvl="0" indent="0" algn="ctr" rtl="0">
                        <a:spcBef>
                          <a:spcPts val="0"/>
                        </a:spcBef>
                        <a:spcAft>
                          <a:spcPts val="0"/>
                        </a:spcAft>
                        <a:buNone/>
                      </a:pPr>
                      <a:r>
                        <a:rPr lang="en-US" sz="800" u="none" strike="noStrike" cap="none" dirty="0"/>
                        <a:t>Glenn Research Center</a:t>
                      </a:r>
                      <a:endParaRPr sz="800" u="none" strike="noStrike" cap="none" dirty="0"/>
                    </a:p>
                  </a:txBody>
                  <a:tcPr marL="54919" marR="54919" marT="23138" marB="23138" anchor="ctr"/>
                </a:tc>
                <a:tc>
                  <a:txBody>
                    <a:bodyPr/>
                    <a:lstStyle/>
                    <a:p>
                      <a:pPr marL="0" marR="0" lvl="0" indent="0" algn="ctr" rtl="0">
                        <a:spcBef>
                          <a:spcPts val="0"/>
                        </a:spcBef>
                        <a:spcAft>
                          <a:spcPts val="0"/>
                        </a:spcAft>
                        <a:buNone/>
                      </a:pPr>
                      <a:r>
                        <a:rPr lang="en-US" sz="800" u="none" strike="noStrike" cap="none" dirty="0"/>
                        <a:t>Eunice J. Adams-Sipp</a:t>
                      </a:r>
                      <a:endParaRPr sz="800" u="none" strike="noStrike" cap="none" dirty="0"/>
                    </a:p>
                  </a:txBody>
                  <a:tcPr marL="54919" marR="54919" marT="23138" marB="23138" anchor="ctr"/>
                </a:tc>
                <a:tc>
                  <a:txBody>
                    <a:bodyPr/>
                    <a:lstStyle/>
                    <a:p>
                      <a:pPr marL="0" marR="0" lvl="0" indent="0" algn="ctr" rtl="0">
                        <a:spcBef>
                          <a:spcPts val="0"/>
                        </a:spcBef>
                        <a:spcAft>
                          <a:spcPts val="0"/>
                        </a:spcAft>
                        <a:buNone/>
                      </a:pPr>
                      <a:r>
                        <a:rPr lang="en-US" sz="800" u="none" strike="noStrike" cap="none" dirty="0"/>
                        <a:t>216-433-6644</a:t>
                      </a:r>
                      <a:endParaRPr sz="1000" dirty="0"/>
                    </a:p>
                  </a:txBody>
                  <a:tcPr marL="54919" marR="54919" marT="23138" marB="23138" anchor="ctr"/>
                </a:tc>
                <a:tc>
                  <a:txBody>
                    <a:bodyPr/>
                    <a:lstStyle/>
                    <a:p>
                      <a:pPr marL="0" marR="0" lvl="0" indent="0" algn="ctr" rtl="0">
                        <a:spcBef>
                          <a:spcPts val="0"/>
                        </a:spcBef>
                        <a:spcAft>
                          <a:spcPts val="0"/>
                        </a:spcAft>
                        <a:buNone/>
                      </a:pPr>
                      <a:r>
                        <a:rPr lang="en-US" sz="800" u="sng" strike="noStrike" cap="none" dirty="0">
                          <a:solidFill>
                            <a:schemeClr val="hlink"/>
                          </a:solidFill>
                          <a:hlinkClick r:id="rId4"/>
                        </a:rPr>
                        <a:t>Grc-smallbusiness@mail.nasa.gov</a:t>
                      </a:r>
                      <a:endParaRPr sz="800" u="none" strike="noStrike" cap="none" dirty="0"/>
                    </a:p>
                  </a:txBody>
                  <a:tcPr marL="54919" marR="54919" marT="23138" marB="23138" anchor="ctr"/>
                </a:tc>
                <a:extLst>
                  <a:ext uri="{0D108BD9-81ED-4DB2-BD59-A6C34878D82A}">
                    <a16:rowId xmlns:a16="http://schemas.microsoft.com/office/drawing/2014/main" val="10003"/>
                  </a:ext>
                </a:extLst>
              </a:tr>
              <a:tr h="222206">
                <a:tc vMerge="1">
                  <a:txBody>
                    <a:bodyPr/>
                    <a:lstStyle/>
                    <a:p>
                      <a:endParaRPr lang="en-US"/>
                    </a:p>
                  </a:txBody>
                  <a:tcPr/>
                </a:tc>
                <a:tc>
                  <a:txBody>
                    <a:bodyPr/>
                    <a:lstStyle/>
                    <a:p>
                      <a:pPr marL="0" marR="0" lvl="0" indent="0" algn="ctr" rtl="0">
                        <a:spcBef>
                          <a:spcPts val="0"/>
                        </a:spcBef>
                        <a:spcAft>
                          <a:spcPts val="0"/>
                        </a:spcAft>
                        <a:buNone/>
                      </a:pPr>
                      <a:r>
                        <a:rPr lang="en-US" sz="800" u="none" strike="noStrike" cap="none" dirty="0"/>
                        <a:t>Langley Research Center</a:t>
                      </a:r>
                      <a:endParaRPr sz="1000" dirty="0"/>
                    </a:p>
                  </a:txBody>
                  <a:tcPr marL="54919" marR="54919" marT="23138" marB="23138" anchor="ctr"/>
                </a:tc>
                <a:tc>
                  <a:txBody>
                    <a:bodyPr/>
                    <a:lstStyle/>
                    <a:p>
                      <a:pPr marL="0" marR="0" lvl="0" indent="0" algn="ctr" rtl="0">
                        <a:spcBef>
                          <a:spcPts val="0"/>
                        </a:spcBef>
                        <a:spcAft>
                          <a:spcPts val="0"/>
                        </a:spcAft>
                        <a:buNone/>
                      </a:pPr>
                      <a:r>
                        <a:rPr lang="en-US" sz="800" dirty="0"/>
                        <a:t>Robert O. Betts</a:t>
                      </a:r>
                      <a:endParaRPr sz="800" dirty="0"/>
                    </a:p>
                  </a:txBody>
                  <a:tcPr marL="54919" marR="54919" marT="23138" marB="23138" anchor="ctr"/>
                </a:tc>
                <a:tc>
                  <a:txBody>
                    <a:bodyPr/>
                    <a:lstStyle/>
                    <a:p>
                      <a:pPr marL="0" marR="0" lvl="0" indent="0" algn="ctr" rtl="0">
                        <a:spcBef>
                          <a:spcPts val="0"/>
                        </a:spcBef>
                        <a:spcAft>
                          <a:spcPts val="0"/>
                        </a:spcAft>
                        <a:buNone/>
                      </a:pPr>
                      <a:r>
                        <a:rPr lang="en-US" sz="800" u="none" strike="noStrike" cap="none" dirty="0"/>
                        <a:t>757-864-6074</a:t>
                      </a:r>
                      <a:endParaRPr sz="800" u="none" strike="noStrike" cap="none" dirty="0"/>
                    </a:p>
                  </a:txBody>
                  <a:tcPr marL="54919" marR="54919" marT="23138" marB="23138" anchor="ctr"/>
                </a:tc>
                <a:tc>
                  <a:txBody>
                    <a:bodyPr/>
                    <a:lstStyle/>
                    <a:p>
                      <a:pPr marL="0" marR="0" lvl="0" indent="0" algn="ctr" rtl="0">
                        <a:spcBef>
                          <a:spcPts val="0"/>
                        </a:spcBef>
                        <a:spcAft>
                          <a:spcPts val="0"/>
                        </a:spcAft>
                        <a:buNone/>
                      </a:pPr>
                      <a:r>
                        <a:rPr lang="en-US" sz="800" u="sng" strike="noStrike" cap="none" dirty="0">
                          <a:solidFill>
                            <a:schemeClr val="hlink"/>
                          </a:solidFill>
                          <a:hlinkClick r:id="rId5"/>
                        </a:rPr>
                        <a:t>Larc-smallbusiness@mail.nasa.gov</a:t>
                      </a:r>
                      <a:endParaRPr sz="800" u="none" strike="noStrike" cap="none" dirty="0"/>
                    </a:p>
                  </a:txBody>
                  <a:tcPr marL="54919" marR="54919" marT="23138" marB="23138" anchor="ctr"/>
                </a:tc>
                <a:extLst>
                  <a:ext uri="{0D108BD9-81ED-4DB2-BD59-A6C34878D82A}">
                    <a16:rowId xmlns:a16="http://schemas.microsoft.com/office/drawing/2014/main" val="10004"/>
                  </a:ext>
                </a:extLst>
              </a:tr>
              <a:tr h="222206">
                <a:tc rowSpan="4">
                  <a:txBody>
                    <a:bodyPr/>
                    <a:lstStyle/>
                    <a:p>
                      <a:pPr marL="0" marR="0" lvl="0" indent="0" algn="ctr" rtl="0">
                        <a:spcBef>
                          <a:spcPts val="0"/>
                        </a:spcBef>
                        <a:spcAft>
                          <a:spcPts val="0"/>
                        </a:spcAft>
                        <a:buNone/>
                      </a:pPr>
                      <a:r>
                        <a:rPr lang="en-US" sz="800" b="1" u="none" strike="noStrike" cap="small" dirty="0"/>
                        <a:t>Space Centers</a:t>
                      </a:r>
                      <a:endParaRPr sz="1000" dirty="0"/>
                    </a:p>
                  </a:txBody>
                  <a:tcPr marL="54919" marR="54919" marT="23138" marB="23138" anchor="ctr"/>
                </a:tc>
                <a:tc>
                  <a:txBody>
                    <a:bodyPr/>
                    <a:lstStyle/>
                    <a:p>
                      <a:pPr marL="0" marR="0" lvl="0" indent="0" algn="ctr" rtl="0">
                        <a:spcBef>
                          <a:spcPts val="0"/>
                        </a:spcBef>
                        <a:spcAft>
                          <a:spcPts val="0"/>
                        </a:spcAft>
                        <a:buNone/>
                      </a:pPr>
                      <a:r>
                        <a:rPr lang="en-US" sz="800" u="none" strike="noStrike" cap="none" dirty="0"/>
                        <a:t>Johnson Space Center</a:t>
                      </a:r>
                      <a:endParaRPr sz="1000" dirty="0"/>
                    </a:p>
                  </a:txBody>
                  <a:tcPr marL="54919" marR="54919" marT="23138" marB="23138" anchor="ctr"/>
                </a:tc>
                <a:tc>
                  <a:txBody>
                    <a:bodyPr/>
                    <a:lstStyle/>
                    <a:p>
                      <a:pPr marL="0" marR="0" lvl="0" indent="0" algn="ctr" rtl="0">
                        <a:spcBef>
                          <a:spcPts val="0"/>
                        </a:spcBef>
                        <a:spcAft>
                          <a:spcPts val="0"/>
                        </a:spcAft>
                        <a:buNone/>
                      </a:pPr>
                      <a:r>
                        <a:rPr lang="en-US" sz="800" u="none" strike="noStrike" cap="none" dirty="0"/>
                        <a:t>Robert E. Watts</a:t>
                      </a:r>
                      <a:endParaRPr sz="1000" dirty="0"/>
                    </a:p>
                  </a:txBody>
                  <a:tcPr marL="54919" marR="54919" marT="23138" marB="23138" anchor="ctr"/>
                </a:tc>
                <a:tc>
                  <a:txBody>
                    <a:bodyPr/>
                    <a:lstStyle/>
                    <a:p>
                      <a:pPr marL="0" marR="0" lvl="0" indent="0" algn="ctr" rtl="0">
                        <a:spcBef>
                          <a:spcPts val="0"/>
                        </a:spcBef>
                        <a:spcAft>
                          <a:spcPts val="0"/>
                        </a:spcAft>
                        <a:buNone/>
                      </a:pPr>
                      <a:r>
                        <a:rPr lang="en-US" sz="800" u="none" strike="noStrike" cap="none" dirty="0"/>
                        <a:t>281-244-5811</a:t>
                      </a:r>
                      <a:endParaRPr sz="1000" dirty="0"/>
                    </a:p>
                  </a:txBody>
                  <a:tcPr marL="54919" marR="54919" marT="23138" marB="23138" anchor="ctr"/>
                </a:tc>
                <a:tc>
                  <a:txBody>
                    <a:bodyPr/>
                    <a:lstStyle/>
                    <a:p>
                      <a:pPr marL="0" marR="0" lvl="0" indent="0" algn="ctr" rtl="0">
                        <a:lnSpc>
                          <a:spcPct val="100000"/>
                        </a:lnSpc>
                        <a:spcBef>
                          <a:spcPts val="0"/>
                        </a:spcBef>
                        <a:spcAft>
                          <a:spcPts val="0"/>
                        </a:spcAft>
                        <a:buClr>
                          <a:schemeClr val="dk1"/>
                        </a:buClr>
                        <a:buSzPts val="1100"/>
                        <a:buFont typeface="Arial"/>
                        <a:buNone/>
                      </a:pPr>
                      <a:r>
                        <a:rPr lang="en-US" sz="800" u="sng" strike="noStrike" cap="none" dirty="0">
                          <a:solidFill>
                            <a:schemeClr val="hlink"/>
                          </a:solidFill>
                          <a:hlinkClick r:id="rId6"/>
                        </a:rPr>
                        <a:t>Jsc-smallbusiness@mail.nasa.gov</a:t>
                      </a:r>
                      <a:endParaRPr sz="800" u="none" strike="noStrike" cap="none" dirty="0"/>
                    </a:p>
                  </a:txBody>
                  <a:tcPr marL="54919" marR="54919" marT="23138" marB="23138" anchor="ctr"/>
                </a:tc>
                <a:extLst>
                  <a:ext uri="{0D108BD9-81ED-4DB2-BD59-A6C34878D82A}">
                    <a16:rowId xmlns:a16="http://schemas.microsoft.com/office/drawing/2014/main" val="10005"/>
                  </a:ext>
                </a:extLst>
              </a:tr>
              <a:tr h="222206">
                <a:tc vMerge="1">
                  <a:txBody>
                    <a:bodyPr/>
                    <a:lstStyle/>
                    <a:p>
                      <a:endParaRPr lang="en-US"/>
                    </a:p>
                  </a:txBody>
                  <a:tcPr/>
                </a:tc>
                <a:tc>
                  <a:txBody>
                    <a:bodyPr/>
                    <a:lstStyle/>
                    <a:p>
                      <a:pPr marL="0" marR="0" lvl="0" indent="0" algn="ctr" rtl="0">
                        <a:spcBef>
                          <a:spcPts val="0"/>
                        </a:spcBef>
                        <a:spcAft>
                          <a:spcPts val="0"/>
                        </a:spcAft>
                        <a:buNone/>
                      </a:pPr>
                      <a:r>
                        <a:rPr lang="en-US" sz="800" u="none" strike="noStrike" cap="none" dirty="0"/>
                        <a:t>Kennedy Space Center</a:t>
                      </a:r>
                      <a:endParaRPr sz="800" u="none" strike="noStrike" cap="none" dirty="0"/>
                    </a:p>
                  </a:txBody>
                  <a:tcPr marL="54919" marR="54919" marT="23138" marB="23138" anchor="ctr"/>
                </a:tc>
                <a:tc>
                  <a:txBody>
                    <a:bodyPr/>
                    <a:lstStyle/>
                    <a:p>
                      <a:pPr marL="0" marR="0" lvl="0" indent="0" algn="ctr" rtl="0">
                        <a:spcBef>
                          <a:spcPts val="0"/>
                        </a:spcBef>
                        <a:spcAft>
                          <a:spcPts val="0"/>
                        </a:spcAft>
                        <a:buNone/>
                      </a:pPr>
                      <a:r>
                        <a:rPr lang="en-US" sz="800" u="none" strike="noStrike" cap="none" dirty="0"/>
                        <a:t>Joyce C. McDowell</a:t>
                      </a:r>
                      <a:endParaRPr sz="1000" dirty="0"/>
                    </a:p>
                  </a:txBody>
                  <a:tcPr marL="54919" marR="54919" marT="23138" marB="23138" anchor="ctr"/>
                </a:tc>
                <a:tc>
                  <a:txBody>
                    <a:bodyPr/>
                    <a:lstStyle/>
                    <a:p>
                      <a:pPr marL="0" marR="0" lvl="0" indent="0" algn="ctr" rtl="0">
                        <a:spcBef>
                          <a:spcPts val="0"/>
                        </a:spcBef>
                        <a:spcAft>
                          <a:spcPts val="0"/>
                        </a:spcAft>
                        <a:buNone/>
                      </a:pPr>
                      <a:r>
                        <a:rPr lang="en-US" sz="800" u="none" strike="noStrike" cap="none" dirty="0"/>
                        <a:t>321-867-3437</a:t>
                      </a:r>
                      <a:endParaRPr sz="1000" dirty="0"/>
                    </a:p>
                  </a:txBody>
                  <a:tcPr marL="54919" marR="54919" marT="23138" marB="23138" anchor="ctr"/>
                </a:tc>
                <a:tc>
                  <a:txBody>
                    <a:bodyPr/>
                    <a:lstStyle/>
                    <a:p>
                      <a:pPr marL="0" marR="0" lvl="0" indent="0" algn="ctr" rtl="0">
                        <a:spcBef>
                          <a:spcPts val="0"/>
                        </a:spcBef>
                        <a:spcAft>
                          <a:spcPts val="0"/>
                        </a:spcAft>
                        <a:buNone/>
                      </a:pPr>
                      <a:r>
                        <a:rPr lang="en-US" sz="800" u="sng" strike="noStrike" cap="none" dirty="0">
                          <a:solidFill>
                            <a:schemeClr val="hlink"/>
                          </a:solidFill>
                          <a:hlinkClick r:id="rId7"/>
                        </a:rPr>
                        <a:t>Ksc-smallbusiness@mail.nasa.gov</a:t>
                      </a:r>
                      <a:endParaRPr sz="800" u="none" strike="noStrike" cap="none" dirty="0"/>
                    </a:p>
                  </a:txBody>
                  <a:tcPr marL="54919" marR="54919" marT="23138" marB="23138" anchor="ctr"/>
                </a:tc>
                <a:extLst>
                  <a:ext uri="{0D108BD9-81ED-4DB2-BD59-A6C34878D82A}">
                    <a16:rowId xmlns:a16="http://schemas.microsoft.com/office/drawing/2014/main" val="10006"/>
                  </a:ext>
                </a:extLst>
              </a:tr>
              <a:tr h="222206">
                <a:tc vMerge="1">
                  <a:txBody>
                    <a:bodyPr/>
                    <a:lstStyle/>
                    <a:p>
                      <a:endParaRPr lang="en-US"/>
                    </a:p>
                  </a:txBody>
                  <a:tcPr/>
                </a:tc>
                <a:tc>
                  <a:txBody>
                    <a:bodyPr/>
                    <a:lstStyle/>
                    <a:p>
                      <a:pPr marL="0" marR="0" lvl="0" indent="0" algn="ctr" rtl="0">
                        <a:spcBef>
                          <a:spcPts val="0"/>
                        </a:spcBef>
                        <a:spcAft>
                          <a:spcPts val="0"/>
                        </a:spcAft>
                        <a:buNone/>
                      </a:pPr>
                      <a:r>
                        <a:rPr lang="en-US" sz="800" u="none" strike="noStrike" cap="none" dirty="0"/>
                        <a:t>Marshall Space Flight Center</a:t>
                      </a:r>
                      <a:endParaRPr sz="1000" dirty="0"/>
                    </a:p>
                  </a:txBody>
                  <a:tcPr marL="54919" marR="54919" marT="23138" marB="23138" anchor="ctr"/>
                </a:tc>
                <a:tc>
                  <a:txBody>
                    <a:bodyPr/>
                    <a:lstStyle/>
                    <a:p>
                      <a:pPr marL="0" marR="0" lvl="0" indent="0" algn="ctr" rtl="0">
                        <a:spcBef>
                          <a:spcPts val="0"/>
                        </a:spcBef>
                        <a:spcAft>
                          <a:spcPts val="0"/>
                        </a:spcAft>
                        <a:buNone/>
                      </a:pPr>
                      <a:r>
                        <a:rPr lang="en-US" sz="800" u="none" strike="noStrike" cap="none" dirty="0"/>
                        <a:t>David E. Brock</a:t>
                      </a:r>
                      <a:endParaRPr sz="800" u="none" strike="noStrike" cap="none" dirty="0"/>
                    </a:p>
                  </a:txBody>
                  <a:tcPr marL="54919" marR="54919" marT="23138" marB="23138" anchor="ctr"/>
                </a:tc>
                <a:tc>
                  <a:txBody>
                    <a:bodyPr/>
                    <a:lstStyle/>
                    <a:p>
                      <a:pPr marL="0" marR="0" lvl="0" indent="0" algn="ctr" rtl="0">
                        <a:spcBef>
                          <a:spcPts val="0"/>
                        </a:spcBef>
                        <a:spcAft>
                          <a:spcPts val="0"/>
                        </a:spcAft>
                        <a:buNone/>
                      </a:pPr>
                      <a:r>
                        <a:rPr lang="en-US" sz="800" u="none" strike="noStrike" cap="none" dirty="0"/>
                        <a:t>256-544-0267</a:t>
                      </a:r>
                      <a:endParaRPr sz="1000" dirty="0"/>
                    </a:p>
                  </a:txBody>
                  <a:tcPr marL="54919" marR="54919" marT="23138" marB="23138" anchor="ctr"/>
                </a:tc>
                <a:tc>
                  <a:txBody>
                    <a:bodyPr/>
                    <a:lstStyle/>
                    <a:p>
                      <a:pPr marL="0" marR="0" lvl="0" indent="0" algn="ctr" rtl="0">
                        <a:spcBef>
                          <a:spcPts val="0"/>
                        </a:spcBef>
                        <a:spcAft>
                          <a:spcPts val="0"/>
                        </a:spcAft>
                        <a:buNone/>
                      </a:pPr>
                      <a:r>
                        <a:rPr lang="en-US" sz="800" u="sng" strike="noStrike" cap="none" dirty="0">
                          <a:solidFill>
                            <a:schemeClr val="hlink"/>
                          </a:solidFill>
                          <a:hlinkClick r:id="rId8"/>
                        </a:rPr>
                        <a:t>Msfc-smallbusiness@mail.nasa.gov</a:t>
                      </a:r>
                      <a:endParaRPr sz="800" u="none" strike="noStrike" cap="none" dirty="0"/>
                    </a:p>
                  </a:txBody>
                  <a:tcPr marL="54919" marR="54919" marT="23138" marB="23138" anchor="ctr"/>
                </a:tc>
                <a:extLst>
                  <a:ext uri="{0D108BD9-81ED-4DB2-BD59-A6C34878D82A}">
                    <a16:rowId xmlns:a16="http://schemas.microsoft.com/office/drawing/2014/main" val="10007"/>
                  </a:ext>
                </a:extLst>
              </a:tr>
              <a:tr h="222206">
                <a:tc vMerge="1">
                  <a:txBody>
                    <a:bodyPr/>
                    <a:lstStyle/>
                    <a:p>
                      <a:endParaRPr lang="en-US"/>
                    </a:p>
                  </a:txBody>
                  <a:tcPr/>
                </a:tc>
                <a:tc>
                  <a:txBody>
                    <a:bodyPr/>
                    <a:lstStyle/>
                    <a:p>
                      <a:pPr marL="0" marR="0" lvl="0" indent="0" algn="ctr" rtl="0">
                        <a:spcBef>
                          <a:spcPts val="0"/>
                        </a:spcBef>
                        <a:spcAft>
                          <a:spcPts val="0"/>
                        </a:spcAft>
                        <a:buNone/>
                      </a:pPr>
                      <a:r>
                        <a:rPr lang="en-US" sz="800" u="none" strike="noStrike" cap="none" dirty="0"/>
                        <a:t>Stennis Space Center</a:t>
                      </a:r>
                      <a:endParaRPr sz="1000" dirty="0"/>
                    </a:p>
                  </a:txBody>
                  <a:tcPr marL="54919" marR="54919" marT="23138" marB="23138" anchor="ctr"/>
                </a:tc>
                <a:tc>
                  <a:txBody>
                    <a:bodyPr/>
                    <a:lstStyle/>
                    <a:p>
                      <a:pPr marL="0" marR="0" lvl="0" indent="0" algn="ctr" rtl="0">
                        <a:spcBef>
                          <a:spcPts val="0"/>
                        </a:spcBef>
                        <a:spcAft>
                          <a:spcPts val="0"/>
                        </a:spcAft>
                        <a:buNone/>
                      </a:pPr>
                      <a:r>
                        <a:rPr lang="en-US" sz="800" u="none" strike="noStrike" cap="none" dirty="0"/>
                        <a:t>Kay S. Doane</a:t>
                      </a:r>
                      <a:endParaRPr sz="1000" dirty="0"/>
                    </a:p>
                  </a:txBody>
                  <a:tcPr marL="54919" marR="54919" marT="23138" marB="23138" anchor="ctr"/>
                </a:tc>
                <a:tc>
                  <a:txBody>
                    <a:bodyPr/>
                    <a:lstStyle/>
                    <a:p>
                      <a:pPr marL="0" marR="0" lvl="0" indent="0" algn="ctr" rtl="0">
                        <a:spcBef>
                          <a:spcPts val="0"/>
                        </a:spcBef>
                        <a:spcAft>
                          <a:spcPts val="0"/>
                        </a:spcAft>
                        <a:buNone/>
                      </a:pPr>
                      <a:r>
                        <a:rPr lang="en-US" sz="800" u="none" strike="noStrike" cap="none" dirty="0"/>
                        <a:t>228-688-1720</a:t>
                      </a:r>
                      <a:endParaRPr sz="1000" dirty="0"/>
                    </a:p>
                  </a:txBody>
                  <a:tcPr marL="54919" marR="54919" marT="23138" marB="23138" anchor="ctr"/>
                </a:tc>
                <a:tc>
                  <a:txBody>
                    <a:bodyPr/>
                    <a:lstStyle/>
                    <a:p>
                      <a:pPr marL="0" marR="0" lvl="0" indent="0" algn="ctr" rtl="0">
                        <a:spcBef>
                          <a:spcPts val="0"/>
                        </a:spcBef>
                        <a:spcAft>
                          <a:spcPts val="0"/>
                        </a:spcAft>
                        <a:buNone/>
                      </a:pPr>
                      <a:r>
                        <a:rPr lang="en-US" sz="800" u="sng" strike="noStrike" cap="none" dirty="0">
                          <a:solidFill>
                            <a:schemeClr val="hlink"/>
                          </a:solidFill>
                          <a:hlinkClick r:id="rId9"/>
                        </a:rPr>
                        <a:t>Ssc-smallbusiness@mail.nasa.gov</a:t>
                      </a:r>
                      <a:endParaRPr sz="800" u="none" strike="noStrike" cap="none" dirty="0"/>
                    </a:p>
                  </a:txBody>
                  <a:tcPr marL="54919" marR="54919" marT="23138" marB="23138" anchor="ctr"/>
                </a:tc>
                <a:extLst>
                  <a:ext uri="{0D108BD9-81ED-4DB2-BD59-A6C34878D82A}">
                    <a16:rowId xmlns:a16="http://schemas.microsoft.com/office/drawing/2014/main" val="10008"/>
                  </a:ext>
                </a:extLst>
              </a:tr>
              <a:tr h="222206">
                <a:tc>
                  <a:txBody>
                    <a:bodyPr/>
                    <a:lstStyle/>
                    <a:p>
                      <a:pPr marL="0" marR="0" lvl="0" indent="0" algn="ctr" rtl="0">
                        <a:spcBef>
                          <a:spcPts val="0"/>
                        </a:spcBef>
                        <a:spcAft>
                          <a:spcPts val="0"/>
                        </a:spcAft>
                        <a:buNone/>
                      </a:pPr>
                      <a:r>
                        <a:rPr lang="en-US" sz="800" b="1" u="none" strike="noStrike" cap="small" dirty="0"/>
                        <a:t>Science Center</a:t>
                      </a:r>
                      <a:endParaRPr sz="800" b="1" u="none" strike="noStrike" cap="small" dirty="0"/>
                    </a:p>
                  </a:txBody>
                  <a:tcPr marL="54919" marR="54919" marT="23138" marB="23138" anchor="ctr"/>
                </a:tc>
                <a:tc>
                  <a:txBody>
                    <a:bodyPr/>
                    <a:lstStyle/>
                    <a:p>
                      <a:pPr marL="0" marR="0" lvl="0" indent="0" algn="ctr" rtl="0">
                        <a:spcBef>
                          <a:spcPts val="0"/>
                        </a:spcBef>
                        <a:spcAft>
                          <a:spcPts val="0"/>
                        </a:spcAft>
                        <a:buNone/>
                      </a:pPr>
                      <a:r>
                        <a:rPr lang="en-US" sz="800" u="none" strike="noStrike" cap="none" dirty="0"/>
                        <a:t>Goddard Space Flight Center</a:t>
                      </a:r>
                      <a:endParaRPr sz="800" u="none" strike="noStrike" cap="none" dirty="0"/>
                    </a:p>
                  </a:txBody>
                  <a:tcPr marL="54919" marR="54919" marT="23138" marB="23138" anchor="ctr"/>
                </a:tc>
                <a:tc>
                  <a:txBody>
                    <a:bodyPr/>
                    <a:lstStyle/>
                    <a:p>
                      <a:pPr marL="0" marR="0" lvl="0" indent="0" algn="ctr" rtl="0">
                        <a:spcBef>
                          <a:spcPts val="0"/>
                        </a:spcBef>
                        <a:spcAft>
                          <a:spcPts val="0"/>
                        </a:spcAft>
                        <a:buNone/>
                      </a:pPr>
                      <a:r>
                        <a:rPr lang="en-US" sz="800" u="none" strike="noStrike" cap="none" dirty="0"/>
                        <a:t>Jennifer D. Perez</a:t>
                      </a:r>
                      <a:endParaRPr sz="1000" dirty="0"/>
                    </a:p>
                  </a:txBody>
                  <a:tcPr marL="54919" marR="54919" marT="23138" marB="23138" anchor="ctr"/>
                </a:tc>
                <a:tc>
                  <a:txBody>
                    <a:bodyPr/>
                    <a:lstStyle/>
                    <a:p>
                      <a:pPr marL="0" marR="0" lvl="0" indent="0" algn="ctr" rtl="0">
                        <a:spcBef>
                          <a:spcPts val="0"/>
                        </a:spcBef>
                        <a:spcAft>
                          <a:spcPts val="0"/>
                        </a:spcAft>
                        <a:buNone/>
                      </a:pPr>
                      <a:r>
                        <a:rPr lang="en-US" sz="800" u="none" strike="noStrike" cap="none" dirty="0"/>
                        <a:t>301-286-4379</a:t>
                      </a:r>
                      <a:endParaRPr sz="1000" dirty="0"/>
                    </a:p>
                  </a:txBody>
                  <a:tcPr marL="54919" marR="54919" marT="23138" marB="23138" anchor="ctr"/>
                </a:tc>
                <a:tc>
                  <a:txBody>
                    <a:bodyPr/>
                    <a:lstStyle/>
                    <a:p>
                      <a:pPr marL="0" marR="0" lvl="0" indent="0" algn="ctr" rtl="0">
                        <a:spcBef>
                          <a:spcPts val="0"/>
                        </a:spcBef>
                        <a:spcAft>
                          <a:spcPts val="0"/>
                        </a:spcAft>
                        <a:buNone/>
                      </a:pPr>
                      <a:r>
                        <a:rPr lang="en-US" sz="800" u="sng" strike="noStrike" cap="none" dirty="0">
                          <a:solidFill>
                            <a:schemeClr val="hlink"/>
                          </a:solidFill>
                          <a:hlinkClick r:id="rId10"/>
                        </a:rPr>
                        <a:t>Gsfc-smallbusiness@mail.nasa.gov</a:t>
                      </a:r>
                      <a:endParaRPr sz="800" u="none" strike="noStrike" cap="none" dirty="0"/>
                    </a:p>
                  </a:txBody>
                  <a:tcPr marL="54919" marR="54919" marT="23138" marB="23138" anchor="ctr"/>
                </a:tc>
                <a:extLst>
                  <a:ext uri="{0D108BD9-81ED-4DB2-BD59-A6C34878D82A}">
                    <a16:rowId xmlns:a16="http://schemas.microsoft.com/office/drawing/2014/main" val="10009"/>
                  </a:ext>
                </a:extLst>
              </a:tr>
              <a:tr h="384619">
                <a:tc rowSpan="2">
                  <a:txBody>
                    <a:bodyPr/>
                    <a:lstStyle/>
                    <a:p>
                      <a:pPr marL="0" marR="0" lvl="0" indent="0" algn="ctr" rtl="0">
                        <a:spcBef>
                          <a:spcPts val="0"/>
                        </a:spcBef>
                        <a:spcAft>
                          <a:spcPts val="0"/>
                        </a:spcAft>
                        <a:buNone/>
                      </a:pPr>
                      <a:r>
                        <a:rPr lang="en-US" sz="800" b="1" u="none" strike="noStrike" cap="small" dirty="0"/>
                        <a:t>Agency-Wide Resource Center</a:t>
                      </a:r>
                      <a:endParaRPr sz="800" b="1" u="none" strike="noStrike" cap="small" dirty="0"/>
                    </a:p>
                  </a:txBody>
                  <a:tcPr marL="54919" marR="54919" marT="23138" marB="23138" anchor="ctr"/>
                </a:tc>
                <a:tc>
                  <a:txBody>
                    <a:bodyPr/>
                    <a:lstStyle/>
                    <a:p>
                      <a:pPr marL="0" marR="0" lvl="0" indent="0" algn="ctr" rtl="0">
                        <a:spcBef>
                          <a:spcPts val="0"/>
                        </a:spcBef>
                        <a:spcAft>
                          <a:spcPts val="0"/>
                        </a:spcAft>
                        <a:buNone/>
                      </a:pPr>
                      <a:r>
                        <a:rPr lang="en-US" sz="800" u="none" strike="noStrike" cap="none" dirty="0"/>
                        <a:t>Information Technology Procurement Office</a:t>
                      </a:r>
                      <a:endParaRPr sz="1000" dirty="0"/>
                    </a:p>
                  </a:txBody>
                  <a:tcPr marL="54919" marR="54919" marT="23138" marB="23138" anchor="ctr"/>
                </a:tc>
                <a:tc>
                  <a:txBody>
                    <a:bodyPr/>
                    <a:lstStyle/>
                    <a:p>
                      <a:pPr marL="0" marR="0" lvl="0" indent="0" algn="ctr" rtl="0">
                        <a:spcBef>
                          <a:spcPts val="0"/>
                        </a:spcBef>
                        <a:spcAft>
                          <a:spcPts val="0"/>
                        </a:spcAft>
                        <a:buNone/>
                      </a:pPr>
                      <a:r>
                        <a:rPr lang="en-US" sz="800" u="none" strike="noStrike" cap="none" dirty="0"/>
                        <a:t>Robert O. Betts</a:t>
                      </a:r>
                      <a:endParaRPr sz="1000" dirty="0"/>
                    </a:p>
                  </a:txBody>
                  <a:tcPr marL="54919" marR="54919" marT="23138" marB="23138" anchor="ctr"/>
                </a:tc>
                <a:tc>
                  <a:txBody>
                    <a:bodyPr/>
                    <a:lstStyle/>
                    <a:p>
                      <a:pPr marL="0" marR="0" lvl="0" indent="0" algn="ctr" rtl="0">
                        <a:lnSpc>
                          <a:spcPct val="100000"/>
                        </a:lnSpc>
                        <a:spcBef>
                          <a:spcPts val="0"/>
                        </a:spcBef>
                        <a:spcAft>
                          <a:spcPts val="0"/>
                        </a:spcAft>
                        <a:buClr>
                          <a:schemeClr val="dk1"/>
                        </a:buClr>
                        <a:buSzPts val="1100"/>
                        <a:buFont typeface="Arial"/>
                        <a:buNone/>
                      </a:pPr>
                      <a:r>
                        <a:rPr lang="en-US" sz="800" u="none" strike="noStrike" cap="none" dirty="0"/>
                        <a:t>757-864-6074</a:t>
                      </a:r>
                      <a:endParaRPr sz="1000" dirty="0"/>
                    </a:p>
                  </a:txBody>
                  <a:tcPr marL="54919" marR="54919" marT="23138" marB="23138" anchor="ctr"/>
                </a:tc>
                <a:tc>
                  <a:txBody>
                    <a:bodyPr/>
                    <a:lstStyle/>
                    <a:p>
                      <a:pPr marL="0" marR="0" lvl="0" indent="0" algn="ctr" rtl="0">
                        <a:spcBef>
                          <a:spcPts val="0"/>
                        </a:spcBef>
                        <a:spcAft>
                          <a:spcPts val="0"/>
                        </a:spcAft>
                        <a:buNone/>
                      </a:pPr>
                      <a:r>
                        <a:rPr lang="en-US" sz="800" u="sng" strike="noStrike" cap="none" dirty="0">
                          <a:solidFill>
                            <a:schemeClr val="hlink"/>
                          </a:solidFill>
                          <a:latin typeface="Arial"/>
                          <a:ea typeface="Arial"/>
                          <a:cs typeface="Arial"/>
                          <a:sym typeface="Arial"/>
                          <a:hlinkClick r:id="rId11"/>
                        </a:rPr>
                        <a:t>hq-itpo-smallbusiness@mail.nasa.gov</a:t>
                      </a:r>
                      <a:r>
                        <a:rPr lang="en-US" sz="800" u="sng" strike="noStrike" cap="none" dirty="0">
                          <a:solidFill>
                            <a:schemeClr val="dk1"/>
                          </a:solidFill>
                          <a:latin typeface="Arial"/>
                          <a:ea typeface="Arial"/>
                          <a:cs typeface="Arial"/>
                          <a:sym typeface="Arial"/>
                        </a:rPr>
                        <a:t> </a:t>
                      </a:r>
                      <a:endParaRPr sz="1000" dirty="0"/>
                    </a:p>
                  </a:txBody>
                  <a:tcPr marL="54919" marR="54919" marT="23138" marB="23138" anchor="ctr"/>
                </a:tc>
                <a:extLst>
                  <a:ext uri="{0D108BD9-81ED-4DB2-BD59-A6C34878D82A}">
                    <a16:rowId xmlns:a16="http://schemas.microsoft.com/office/drawing/2014/main" val="10011"/>
                  </a:ext>
                </a:extLst>
              </a:tr>
              <a:tr h="222206">
                <a:tc vMerge="1">
                  <a:txBody>
                    <a:bodyPr/>
                    <a:lstStyle/>
                    <a:p>
                      <a:endParaRPr lang="en-US"/>
                    </a:p>
                  </a:txBody>
                  <a:tcPr/>
                </a:tc>
                <a:tc>
                  <a:txBody>
                    <a:bodyPr/>
                    <a:lstStyle/>
                    <a:p>
                      <a:pPr marL="0" marR="0" lvl="0" indent="0" algn="ctr" rtl="0">
                        <a:spcBef>
                          <a:spcPts val="0"/>
                        </a:spcBef>
                        <a:spcAft>
                          <a:spcPts val="0"/>
                        </a:spcAft>
                        <a:buNone/>
                      </a:pPr>
                      <a:r>
                        <a:rPr lang="en-US" sz="800" u="none" strike="noStrike" cap="none" dirty="0"/>
                        <a:t>NASA Shared Services Center</a:t>
                      </a:r>
                      <a:endParaRPr sz="1000" dirty="0"/>
                    </a:p>
                  </a:txBody>
                  <a:tcPr marL="54919" marR="54919" marT="23138" marB="23138" anchor="ctr"/>
                </a:tc>
                <a:tc>
                  <a:txBody>
                    <a:bodyPr/>
                    <a:lstStyle/>
                    <a:p>
                      <a:pPr marL="0" marR="0" lvl="0" indent="0" algn="ctr" rtl="0">
                        <a:spcBef>
                          <a:spcPts val="0"/>
                        </a:spcBef>
                        <a:spcAft>
                          <a:spcPts val="0"/>
                        </a:spcAft>
                        <a:buNone/>
                      </a:pPr>
                      <a:r>
                        <a:rPr lang="en-US" sz="800" u="none" strike="noStrike" cap="none" dirty="0"/>
                        <a:t>Troy E. Miller</a:t>
                      </a:r>
                      <a:endParaRPr sz="800" u="none" strike="noStrike" cap="none" dirty="0"/>
                    </a:p>
                  </a:txBody>
                  <a:tcPr marL="54919" marR="54919" marT="23138" marB="23138" anchor="ctr"/>
                </a:tc>
                <a:tc>
                  <a:txBody>
                    <a:bodyPr/>
                    <a:lstStyle/>
                    <a:p>
                      <a:pPr marL="0" marR="0" lvl="0" indent="0" algn="ctr" rtl="0">
                        <a:spcBef>
                          <a:spcPts val="0"/>
                        </a:spcBef>
                        <a:spcAft>
                          <a:spcPts val="0"/>
                        </a:spcAft>
                        <a:buNone/>
                      </a:pPr>
                      <a:r>
                        <a:rPr lang="en-US" sz="800" u="none" strike="noStrike" cap="none" dirty="0"/>
                        <a:t>228-813-6558</a:t>
                      </a:r>
                      <a:endParaRPr sz="1000" dirty="0"/>
                    </a:p>
                  </a:txBody>
                  <a:tcPr marL="54919" marR="54919" marT="23138" marB="23138" anchor="ctr"/>
                </a:tc>
                <a:tc>
                  <a:txBody>
                    <a:bodyPr/>
                    <a:lstStyle/>
                    <a:p>
                      <a:pPr marL="0" marR="0" lvl="0" indent="0" algn="ctr" rtl="0">
                        <a:spcBef>
                          <a:spcPts val="0"/>
                        </a:spcBef>
                        <a:spcAft>
                          <a:spcPts val="0"/>
                        </a:spcAft>
                        <a:buNone/>
                      </a:pPr>
                      <a:r>
                        <a:rPr lang="en-US" sz="800" u="sng" strike="noStrike" cap="none" dirty="0">
                          <a:solidFill>
                            <a:schemeClr val="hlink"/>
                          </a:solidFill>
                          <a:latin typeface="Arial"/>
                          <a:ea typeface="Arial"/>
                          <a:cs typeface="Arial"/>
                          <a:sym typeface="Arial"/>
                          <a:hlinkClick r:id="rId12"/>
                        </a:rPr>
                        <a:t>nssc-smallbusiness@mail.nasa.gov</a:t>
                      </a:r>
                      <a:r>
                        <a:rPr lang="en-US" sz="800" u="sng" strike="noStrike" cap="none" dirty="0">
                          <a:solidFill>
                            <a:schemeClr val="dk1"/>
                          </a:solidFill>
                          <a:latin typeface="Arial"/>
                          <a:ea typeface="Arial"/>
                          <a:cs typeface="Arial"/>
                          <a:sym typeface="Arial"/>
                        </a:rPr>
                        <a:t> </a:t>
                      </a:r>
                      <a:endParaRPr sz="1000" dirty="0"/>
                    </a:p>
                  </a:txBody>
                  <a:tcPr marL="54919" marR="54919" marT="23138" marB="23138" anchor="ctr"/>
                </a:tc>
                <a:extLst>
                  <a:ext uri="{0D108BD9-81ED-4DB2-BD59-A6C34878D82A}">
                    <a16:rowId xmlns:a16="http://schemas.microsoft.com/office/drawing/2014/main" val="10012"/>
                  </a:ext>
                </a:extLst>
              </a:tr>
            </a:tbl>
          </a:graphicData>
        </a:graphic>
      </p:graphicFrame>
      <p:sp>
        <p:nvSpPr>
          <p:cNvPr id="1312" name="Google Shape;1312;p183"/>
          <p:cNvSpPr txBox="1">
            <a:spLocks noGrp="1"/>
          </p:cNvSpPr>
          <p:nvPr>
            <p:ph type="sldNum" idx="12"/>
          </p:nvPr>
        </p:nvSpPr>
        <p:spPr>
          <a:xfrm>
            <a:off x="6563201" y="5171544"/>
            <a:ext cx="2489454" cy="215936"/>
          </a:xfrm>
          <a:prstGeom prst="rect">
            <a:avLst/>
          </a:prstGeom>
          <a:noFill/>
          <a:ln>
            <a:noFill/>
          </a:ln>
        </p:spPr>
        <p:txBody>
          <a:bodyPr spcFirstLastPara="1" vert="horz" wrap="square" lIns="68569" tIns="34275" rIns="68569" bIns="34275" rtlCol="0" anchor="ctr" anchorCtr="0">
            <a:noAutofit/>
          </a:bodyPr>
          <a:lstStyle/>
          <a:p>
            <a:fld id="{00000000-1234-1234-1234-123412341234}" type="slidenum">
              <a:rPr lang="en-US">
                <a:solidFill>
                  <a:srgbClr val="888888"/>
                </a:solidFill>
                <a:latin typeface="Arial"/>
                <a:ea typeface="Arial"/>
                <a:cs typeface="Arial"/>
                <a:sym typeface="Arial"/>
              </a:rPr>
              <a:pPr/>
              <a:t>13</a:t>
            </a:fld>
            <a:endParaRPr dirty="0">
              <a:solidFill>
                <a:srgbClr val="888888"/>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B343593-C7EF-7B4B-9478-17F0C6DC43BC}" type="slidenum">
              <a:rPr lang="en-US" smtClean="0"/>
              <a:pPr/>
              <a:t>14</a:t>
            </a:fld>
            <a:endParaRPr lang="en-US" dirty="0"/>
          </a:p>
        </p:txBody>
      </p:sp>
      <p:pic>
        <p:nvPicPr>
          <p:cNvPr id="6" name="Picture 5">
            <a:extLst>
              <a:ext uri="{FF2B5EF4-FFF2-40B4-BE49-F238E27FC236}">
                <a16:creationId xmlns:a16="http://schemas.microsoft.com/office/drawing/2014/main" id="{9FB239B2-7DBC-480B-AA2C-96CA38F36986}"/>
              </a:ext>
            </a:extLst>
          </p:cNvPr>
          <p:cNvPicPr>
            <a:picLocks noChangeAspect="1"/>
          </p:cNvPicPr>
          <p:nvPr/>
        </p:nvPicPr>
        <p:blipFill>
          <a:blip r:embed="rId3"/>
          <a:stretch>
            <a:fillRect/>
          </a:stretch>
        </p:blipFill>
        <p:spPr>
          <a:xfrm>
            <a:off x="3707557" y="0"/>
            <a:ext cx="4524113" cy="5715000"/>
          </a:xfrm>
          <a:prstGeom prst="rect">
            <a:avLst/>
          </a:prstGeom>
        </p:spPr>
      </p:pic>
    </p:spTree>
    <p:extLst>
      <p:ext uri="{BB962C8B-B14F-4D97-AF65-F5344CB8AC3E}">
        <p14:creationId xmlns:p14="http://schemas.microsoft.com/office/powerpoint/2010/main" val="2695622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4B29E-3BDB-4C4F-8717-15FA94A4F059}"/>
              </a:ext>
            </a:extLst>
          </p:cNvPr>
          <p:cNvSpPr>
            <a:spLocks noGrp="1"/>
          </p:cNvSpPr>
          <p:nvPr>
            <p:ph type="title"/>
          </p:nvPr>
        </p:nvSpPr>
        <p:spPr>
          <a:xfrm>
            <a:off x="256947" y="304271"/>
            <a:ext cx="7886700" cy="743479"/>
          </a:xfrm>
        </p:spPr>
        <p:txBody>
          <a:bodyPr>
            <a:normAutofit/>
          </a:bodyPr>
          <a:lstStyle/>
          <a:p>
            <a:r>
              <a:rPr lang="en-US" sz="2800" dirty="0"/>
              <a:t>nasa.gov/osbp</a:t>
            </a:r>
          </a:p>
        </p:txBody>
      </p:sp>
      <p:sp>
        <p:nvSpPr>
          <p:cNvPr id="4" name="Slide Number Placeholder 3">
            <a:extLst>
              <a:ext uri="{FF2B5EF4-FFF2-40B4-BE49-F238E27FC236}">
                <a16:creationId xmlns:a16="http://schemas.microsoft.com/office/drawing/2014/main" id="{2F488243-9FB7-7341-B4BC-BC432C155BB7}"/>
              </a:ext>
            </a:extLst>
          </p:cNvPr>
          <p:cNvSpPr>
            <a:spLocks noGrp="1"/>
          </p:cNvSpPr>
          <p:nvPr>
            <p:ph type="sldNum" sz="quarter" idx="12"/>
          </p:nvPr>
        </p:nvSpPr>
        <p:spPr/>
        <p:txBody>
          <a:bodyPr/>
          <a:lstStyle/>
          <a:p>
            <a:fld id="{6D22F896-40B5-4ADD-8801-0D06FADFA095}" type="slidenum">
              <a:rPr lang="en-US" smtClean="0"/>
              <a:t>15</a:t>
            </a:fld>
            <a:endParaRPr lang="en-US" dirty="0"/>
          </a:p>
        </p:txBody>
      </p:sp>
      <p:pic>
        <p:nvPicPr>
          <p:cNvPr id="7" name="Picture 6">
            <a:extLst>
              <a:ext uri="{FF2B5EF4-FFF2-40B4-BE49-F238E27FC236}">
                <a16:creationId xmlns:a16="http://schemas.microsoft.com/office/drawing/2014/main" id="{3E7799CC-234C-4407-BA37-336EEDE0669D}"/>
              </a:ext>
            </a:extLst>
          </p:cNvPr>
          <p:cNvPicPr>
            <a:picLocks noChangeAspect="1"/>
          </p:cNvPicPr>
          <p:nvPr/>
        </p:nvPicPr>
        <p:blipFill>
          <a:blip r:embed="rId2"/>
          <a:stretch>
            <a:fillRect/>
          </a:stretch>
        </p:blipFill>
        <p:spPr>
          <a:xfrm>
            <a:off x="300386" y="2300074"/>
            <a:ext cx="2673369" cy="2673369"/>
          </a:xfrm>
          <a:prstGeom prst="rect">
            <a:avLst/>
          </a:prstGeom>
        </p:spPr>
      </p:pic>
      <p:sp>
        <p:nvSpPr>
          <p:cNvPr id="9" name="TextBox 8">
            <a:extLst>
              <a:ext uri="{FF2B5EF4-FFF2-40B4-BE49-F238E27FC236}">
                <a16:creationId xmlns:a16="http://schemas.microsoft.com/office/drawing/2014/main" id="{A0456B28-4B48-492D-8BBC-B8BE374E9E85}"/>
              </a:ext>
            </a:extLst>
          </p:cNvPr>
          <p:cNvSpPr txBox="1"/>
          <p:nvPr/>
        </p:nvSpPr>
        <p:spPr>
          <a:xfrm>
            <a:off x="204449" y="1392487"/>
            <a:ext cx="3163219" cy="671915"/>
          </a:xfrm>
          <a:prstGeom prst="rect">
            <a:avLst/>
          </a:prstGeom>
          <a:noFill/>
        </p:spPr>
        <p:txBody>
          <a:bodyPr wrap="square">
            <a:spAutoFit/>
          </a:bodyPr>
          <a:lstStyle/>
          <a:p>
            <a:pPr marL="0" marR="0">
              <a:lnSpc>
                <a:spcPct val="107000"/>
              </a:lnSpc>
              <a:spcBef>
                <a:spcPts val="0"/>
              </a:spcBef>
              <a:spcAft>
                <a:spcPts val="800"/>
              </a:spcAft>
            </a:pPr>
            <a:r>
              <a:rPr lang="en-US" sz="1800"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NASA Office of Small Business Programs QR Code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B78BE91A-9191-408E-8955-1ED132834F2D}"/>
              </a:ext>
            </a:extLst>
          </p:cNvPr>
          <p:cNvPicPr>
            <a:picLocks noChangeAspect="1"/>
          </p:cNvPicPr>
          <p:nvPr/>
        </p:nvPicPr>
        <p:blipFill>
          <a:blip r:embed="rId3"/>
          <a:stretch>
            <a:fillRect/>
          </a:stretch>
        </p:blipFill>
        <p:spPr>
          <a:xfrm>
            <a:off x="3098096" y="0"/>
            <a:ext cx="6070132" cy="5715000"/>
          </a:xfrm>
          <a:prstGeom prst="rect">
            <a:avLst/>
          </a:prstGeom>
        </p:spPr>
      </p:pic>
    </p:spTree>
    <p:extLst>
      <p:ext uri="{BB962C8B-B14F-4D97-AF65-F5344CB8AC3E}">
        <p14:creationId xmlns:p14="http://schemas.microsoft.com/office/powerpoint/2010/main" val="2806512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C18D88-0E80-4F1E-A748-97E5D46AA2EC}"/>
              </a:ext>
            </a:extLst>
          </p:cNvPr>
          <p:cNvSpPr>
            <a:spLocks noGrp="1"/>
          </p:cNvSpPr>
          <p:nvPr>
            <p:ph type="title"/>
          </p:nvPr>
        </p:nvSpPr>
        <p:spPr/>
        <p:txBody>
          <a:bodyPr/>
          <a:lstStyle/>
          <a:p>
            <a:pPr algn="ctr"/>
            <a:r>
              <a:rPr lang="en-US" dirty="0"/>
              <a:t>NASA Vendor Database</a:t>
            </a:r>
          </a:p>
        </p:txBody>
      </p:sp>
      <p:sp>
        <p:nvSpPr>
          <p:cNvPr id="6" name="Content Placeholder 5">
            <a:extLst>
              <a:ext uri="{FF2B5EF4-FFF2-40B4-BE49-F238E27FC236}">
                <a16:creationId xmlns:a16="http://schemas.microsoft.com/office/drawing/2014/main" id="{3FBCE49D-B2A9-4A47-B077-6F04F310414A}"/>
              </a:ext>
            </a:extLst>
          </p:cNvPr>
          <p:cNvSpPr>
            <a:spLocks noGrp="1"/>
          </p:cNvSpPr>
          <p:nvPr>
            <p:ph idx="1"/>
          </p:nvPr>
        </p:nvSpPr>
        <p:spPr>
          <a:xfrm>
            <a:off x="556503" y="1954506"/>
            <a:ext cx="4618053" cy="2535720"/>
          </a:xfrm>
        </p:spPr>
        <p:txBody>
          <a:bodyPr>
            <a:normAutofit/>
          </a:bodyPr>
          <a:lstStyle/>
          <a:p>
            <a:pPr marL="0" indent="0">
              <a:buNone/>
            </a:pPr>
            <a:r>
              <a:rPr lang="en-US" sz="1600" dirty="0"/>
              <a:t>The NASA Vendor Database (NVDB) is open to all vendors, both large and small, who wish to do business with the National Aeronautics and Space Administration. </a:t>
            </a:r>
          </a:p>
          <a:p>
            <a:pPr lvl="1"/>
            <a:r>
              <a:rPr lang="en-US" sz="1600" dirty="0"/>
              <a:t>Build a company profile</a:t>
            </a:r>
          </a:p>
          <a:p>
            <a:pPr lvl="1"/>
            <a:r>
              <a:rPr lang="en-US" sz="1600" dirty="0"/>
              <a:t>Conduct vendor search</a:t>
            </a:r>
          </a:p>
          <a:p>
            <a:pPr lvl="1"/>
            <a:r>
              <a:rPr lang="en-US" sz="1600" dirty="0"/>
              <a:t>Increase company visibility at NASA!</a:t>
            </a:r>
          </a:p>
        </p:txBody>
      </p:sp>
      <p:sp>
        <p:nvSpPr>
          <p:cNvPr id="4" name="Slide Number Placeholder 3">
            <a:extLst>
              <a:ext uri="{FF2B5EF4-FFF2-40B4-BE49-F238E27FC236}">
                <a16:creationId xmlns:a16="http://schemas.microsoft.com/office/drawing/2014/main" id="{D0DE3E09-A2F7-456B-A41F-D5B8A336B5C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9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4783D369-FB95-42FB-AF93-13AE9BA9CF01}"/>
              </a:ext>
            </a:extLst>
          </p:cNvPr>
          <p:cNvSpPr txBox="1"/>
          <p:nvPr/>
        </p:nvSpPr>
        <p:spPr>
          <a:xfrm>
            <a:off x="2412379" y="1230577"/>
            <a:ext cx="4360127" cy="307777"/>
          </a:xfrm>
          <a:prstGeom prst="rect">
            <a:avLst/>
          </a:prstGeom>
          <a:noFill/>
        </p:spPr>
        <p:txBody>
          <a:bodyPr wrap="square">
            <a:spAutoFit/>
          </a:bodyPr>
          <a:lstStyle/>
          <a:p>
            <a:r>
              <a:rPr lang="en-US" sz="1400" dirty="0">
                <a:hlinkClick r:id="rId2"/>
              </a:rPr>
              <a:t>https://www.nasa.gov/osbp/nasa-vendor-database</a:t>
            </a:r>
            <a:r>
              <a:rPr lang="en-US" sz="1400" dirty="0"/>
              <a:t> </a:t>
            </a:r>
          </a:p>
        </p:txBody>
      </p:sp>
      <p:pic>
        <p:nvPicPr>
          <p:cNvPr id="3" name="Picture 2">
            <a:extLst>
              <a:ext uri="{FF2B5EF4-FFF2-40B4-BE49-F238E27FC236}">
                <a16:creationId xmlns:a16="http://schemas.microsoft.com/office/drawing/2014/main" id="{52533E05-145D-4D71-8597-80FADC5D1574}"/>
              </a:ext>
            </a:extLst>
          </p:cNvPr>
          <p:cNvPicPr>
            <a:picLocks noChangeAspect="1"/>
          </p:cNvPicPr>
          <p:nvPr/>
        </p:nvPicPr>
        <p:blipFill>
          <a:blip r:embed="rId3"/>
          <a:stretch>
            <a:fillRect/>
          </a:stretch>
        </p:blipFill>
        <p:spPr>
          <a:xfrm>
            <a:off x="6310816" y="1862272"/>
            <a:ext cx="2179981" cy="2345458"/>
          </a:xfrm>
          <a:prstGeom prst="rect">
            <a:avLst/>
          </a:prstGeom>
        </p:spPr>
      </p:pic>
    </p:spTree>
    <p:extLst>
      <p:ext uri="{BB962C8B-B14F-4D97-AF65-F5344CB8AC3E}">
        <p14:creationId xmlns:p14="http://schemas.microsoft.com/office/powerpoint/2010/main" val="3239383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B194C4-E71D-4A19-8B62-C1864EF53B6C}"/>
              </a:ext>
            </a:extLst>
          </p:cNvPr>
          <p:cNvSpPr>
            <a:spLocks noGrp="1"/>
          </p:cNvSpPr>
          <p:nvPr>
            <p:ph type="title"/>
          </p:nvPr>
        </p:nvSpPr>
        <p:spPr/>
        <p:txBody>
          <a:bodyPr/>
          <a:lstStyle/>
          <a:p>
            <a:r>
              <a:rPr lang="en-US" dirty="0"/>
              <a:t>Active contract listings</a:t>
            </a:r>
          </a:p>
        </p:txBody>
      </p:sp>
      <p:sp>
        <p:nvSpPr>
          <p:cNvPr id="6" name="Content Placeholder 5">
            <a:extLst>
              <a:ext uri="{FF2B5EF4-FFF2-40B4-BE49-F238E27FC236}">
                <a16:creationId xmlns:a16="http://schemas.microsoft.com/office/drawing/2014/main" id="{495A9DC5-3A44-4F8A-9845-C5366D8AA739}"/>
              </a:ext>
            </a:extLst>
          </p:cNvPr>
          <p:cNvSpPr>
            <a:spLocks noGrp="1"/>
          </p:cNvSpPr>
          <p:nvPr>
            <p:ph idx="1"/>
          </p:nvPr>
        </p:nvSpPr>
        <p:spPr>
          <a:xfrm>
            <a:off x="535517" y="1521354"/>
            <a:ext cx="7886700" cy="3626115"/>
          </a:xfrm>
        </p:spPr>
        <p:txBody>
          <a:bodyPr>
            <a:normAutofit fontScale="77500" lnSpcReduction="20000"/>
          </a:bodyPr>
          <a:lstStyle/>
          <a:p>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Recurring contracts</a:t>
            </a:r>
          </a:p>
          <a:p>
            <a:r>
              <a:rPr lang="en-US" sz="2400" dirty="0">
                <a:solidFill>
                  <a:srgbClr val="000000"/>
                </a:solidFill>
                <a:latin typeface="Arial" panose="020B0604020202020204"/>
              </a:rPr>
              <a:t>Long-term planning purposes</a:t>
            </a:r>
            <a:endParaRPr lang="en-US" sz="2100" dirty="0">
              <a:solidFill>
                <a:srgbClr val="000000"/>
              </a:solidFill>
              <a:latin typeface="Arial" panose="020B0604020202020204"/>
              <a:hlinkClick r:id="rId2">
                <a:extLst>
                  <a:ext uri="{A12FA001-AC4F-418D-AE19-62706E023703}">
                    <ahyp:hlinkClr xmlns:ahyp="http://schemas.microsoft.com/office/drawing/2018/hyperlinkcolor" val="tx"/>
                  </a:ext>
                </a:extLst>
              </a:hlinkClick>
            </a:endParaRPr>
          </a:p>
          <a:p>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hlinkClick r:id="rId2"/>
              </a:rPr>
              <a:t>https://www.nasa.gov/osbp/active-contract-listings</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lvl="1"/>
            <a:r>
              <a:rPr lang="en-US" sz="2100" dirty="0"/>
              <a:t>Accounting/Financial/Business Services</a:t>
            </a:r>
          </a:p>
          <a:p>
            <a:pPr lvl="1"/>
            <a:r>
              <a:rPr lang="en-US" sz="2100" dirty="0"/>
              <a:t>Administrative Services</a:t>
            </a:r>
          </a:p>
          <a:p>
            <a:pPr lvl="1"/>
            <a:r>
              <a:rPr lang="en-US" sz="2100" dirty="0"/>
              <a:t>Environmental Services and Remediation</a:t>
            </a:r>
          </a:p>
          <a:p>
            <a:pPr lvl="1"/>
            <a:r>
              <a:rPr lang="en-US" sz="2100" dirty="0"/>
              <a:t>Facilities Maintenance</a:t>
            </a:r>
          </a:p>
          <a:p>
            <a:pPr lvl="1"/>
            <a:r>
              <a:rPr lang="en-US" sz="2100" dirty="0"/>
              <a:t>IT</a:t>
            </a:r>
          </a:p>
          <a:p>
            <a:pPr lvl="1"/>
            <a:r>
              <a:rPr lang="en-US" sz="2100" dirty="0"/>
              <a:t>Multiple Award Construction</a:t>
            </a:r>
          </a:p>
          <a:p>
            <a:pPr lvl="1"/>
            <a:r>
              <a:rPr lang="en-US" sz="2100" dirty="0"/>
              <a:t>Occupational Health</a:t>
            </a:r>
          </a:p>
          <a:p>
            <a:pPr lvl="1"/>
            <a:r>
              <a:rPr lang="en-US" sz="2100" dirty="0"/>
              <a:t>Protective Services</a:t>
            </a:r>
          </a:p>
          <a:p>
            <a:pPr lvl="1"/>
            <a:endParaRPr kumimoji="0" lang="en-US" sz="2100" b="0" i="0" u="none" strike="noStrike" kern="1200" cap="none" spc="0" normalizeH="0" baseline="0" noProof="0" dirty="0">
              <a:ln>
                <a:noFill/>
              </a:ln>
              <a:solidFill>
                <a:srgbClr val="000000"/>
              </a:solidFill>
              <a:effectLst/>
              <a:uLnTx/>
              <a:uFillTx/>
              <a:latin typeface="Arial" panose="020B0604020202020204"/>
              <a:ea typeface="+mn-ea"/>
              <a:cs typeface="+mn-cs"/>
            </a:endParaRPr>
          </a:p>
          <a:p>
            <a:endParaRPr lang="en-US" dirty="0"/>
          </a:p>
        </p:txBody>
      </p:sp>
      <p:sp>
        <p:nvSpPr>
          <p:cNvPr id="4" name="Slide Number Placeholder 3">
            <a:extLst>
              <a:ext uri="{FF2B5EF4-FFF2-40B4-BE49-F238E27FC236}">
                <a16:creationId xmlns:a16="http://schemas.microsoft.com/office/drawing/2014/main" id="{BB9962D0-51AB-43BA-AB58-638DD561450A}"/>
              </a:ext>
            </a:extLst>
          </p:cNvPr>
          <p:cNvSpPr>
            <a:spLocks noGrp="1"/>
          </p:cNvSpPr>
          <p:nvPr>
            <p:ph type="sldNum" sz="quarter" idx="12"/>
          </p:nvPr>
        </p:nvSpPr>
        <p:spPr>
          <a:prstGeom prst="rect">
            <a:avLst/>
          </a:prstGeom>
        </p:spPr>
        <p:txBody>
          <a:bodyPr vert="horz" lIns="91440" tIns="45720" rIns="91440" bIns="45720" rtlCol="0" anchor="ctr">
            <a:normAutofit/>
          </a:bodyP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6D22F896-40B5-4ADD-8801-0D06FADFA095}" type="slidenum">
              <a:rPr kumimoji="0" lang="en-US" sz="9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en-US" sz="9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pic>
        <p:nvPicPr>
          <p:cNvPr id="15" name="Picture 14">
            <a:extLst>
              <a:ext uri="{FF2B5EF4-FFF2-40B4-BE49-F238E27FC236}">
                <a16:creationId xmlns:a16="http://schemas.microsoft.com/office/drawing/2014/main" id="{58E0FBA2-FB92-4A5C-9464-93FCFAEE00ED}"/>
              </a:ext>
            </a:extLst>
          </p:cNvPr>
          <p:cNvPicPr>
            <a:picLocks noChangeAspect="1"/>
          </p:cNvPicPr>
          <p:nvPr/>
        </p:nvPicPr>
        <p:blipFill>
          <a:blip r:embed="rId3"/>
          <a:stretch>
            <a:fillRect/>
          </a:stretch>
        </p:blipFill>
        <p:spPr>
          <a:xfrm>
            <a:off x="7493618" y="69084"/>
            <a:ext cx="1050910" cy="1041771"/>
          </a:xfrm>
          <a:prstGeom prst="rect">
            <a:avLst/>
          </a:prstGeom>
        </p:spPr>
      </p:pic>
    </p:spTree>
    <p:extLst>
      <p:ext uri="{BB962C8B-B14F-4D97-AF65-F5344CB8AC3E}">
        <p14:creationId xmlns:p14="http://schemas.microsoft.com/office/powerpoint/2010/main" val="3359867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F753B-4413-4873-9CF0-CF9E31D02483}"/>
              </a:ext>
            </a:extLst>
          </p:cNvPr>
          <p:cNvSpPr>
            <a:spLocks noGrp="1"/>
          </p:cNvSpPr>
          <p:nvPr>
            <p:ph type="title"/>
          </p:nvPr>
        </p:nvSpPr>
        <p:spPr/>
        <p:txBody>
          <a:bodyPr>
            <a:normAutofit fontScale="90000"/>
          </a:bodyPr>
          <a:lstStyle/>
          <a:p>
            <a:br>
              <a:rPr lang="en-US" sz="3600" dirty="0">
                <a:solidFill>
                  <a:schemeClr val="bg1"/>
                </a:solidFill>
                <a:effectLst>
                  <a:outerShdw blurRad="38100" dist="38100" dir="2700000" algn="tl">
                    <a:srgbClr val="000000">
                      <a:alpha val="43137"/>
                    </a:srgbClr>
                  </a:outerShdw>
                </a:effectLst>
                <a:latin typeface="Impact" panose="020B0806030902050204" pitchFamily="34" charset="0"/>
              </a:rPr>
            </a:br>
            <a:r>
              <a:rPr lang="en-US" sz="3600" dirty="0">
                <a:solidFill>
                  <a:schemeClr val="bg1"/>
                </a:solidFill>
                <a:effectLst>
                  <a:outerShdw blurRad="38100" dist="38100" dir="2700000" algn="tl">
                    <a:srgbClr val="000000">
                      <a:alpha val="43137"/>
                    </a:srgbClr>
                  </a:outerShdw>
                </a:effectLst>
                <a:latin typeface="Impact" panose="020B0806030902050204" pitchFamily="34" charset="0"/>
              </a:rPr>
              <a:t>ACTIVE CONTRACT LISTINGS</a:t>
            </a:r>
            <a:br>
              <a:rPr lang="en-US" sz="3600" dirty="0">
                <a:solidFill>
                  <a:schemeClr val="bg1"/>
                </a:solidFill>
                <a:effectLst>
                  <a:outerShdw blurRad="38100" dist="38100" dir="2700000" algn="tl">
                    <a:srgbClr val="000000">
                      <a:alpha val="43137"/>
                    </a:srgbClr>
                  </a:outerShdw>
                </a:effectLst>
                <a:latin typeface="Impact" panose="020B0806030902050204" pitchFamily="34" charset="0"/>
              </a:rPr>
            </a:br>
            <a:endParaRPr lang="en-US" dirty="0"/>
          </a:p>
        </p:txBody>
      </p:sp>
      <p:sp>
        <p:nvSpPr>
          <p:cNvPr id="3" name="Slide Number Placeholder 2">
            <a:extLst>
              <a:ext uri="{FF2B5EF4-FFF2-40B4-BE49-F238E27FC236}">
                <a16:creationId xmlns:a16="http://schemas.microsoft.com/office/drawing/2014/main" id="{D2757D06-0EE6-4DBA-BEBE-9CFF1B3DDDBA}"/>
              </a:ext>
            </a:extLst>
          </p:cNvPr>
          <p:cNvSpPr>
            <a:spLocks noGrp="1"/>
          </p:cNvSpPr>
          <p:nvPr>
            <p:ph type="sldNum" sz="quarter" idx="4"/>
          </p:nvPr>
        </p:nvSpPr>
        <p:spPr/>
        <p:txBody>
          <a:bodyPr/>
          <a:lstStyle/>
          <a:p>
            <a:fld id="{6D22F896-40B5-4ADD-8801-0D06FADFA095}" type="slidenum">
              <a:rPr lang="en-US" smtClean="0"/>
              <a:pPr/>
              <a:t>18</a:t>
            </a:fld>
            <a:endParaRPr lang="en-US" dirty="0"/>
          </a:p>
        </p:txBody>
      </p:sp>
      <p:graphicFrame>
        <p:nvGraphicFramePr>
          <p:cNvPr id="5" name="Table 4">
            <a:extLst>
              <a:ext uri="{FF2B5EF4-FFF2-40B4-BE49-F238E27FC236}">
                <a16:creationId xmlns:a16="http://schemas.microsoft.com/office/drawing/2014/main" id="{678CCAF1-C009-44A9-886A-267EC29E3759}"/>
              </a:ext>
            </a:extLst>
          </p:cNvPr>
          <p:cNvGraphicFramePr>
            <a:graphicFrameLocks noGrp="1"/>
          </p:cNvGraphicFramePr>
          <p:nvPr>
            <p:extLst>
              <p:ext uri="{D42A27DB-BD31-4B8C-83A1-F6EECF244321}">
                <p14:modId xmlns:p14="http://schemas.microsoft.com/office/powerpoint/2010/main" val="3773421219"/>
              </p:ext>
            </p:extLst>
          </p:nvPr>
        </p:nvGraphicFramePr>
        <p:xfrm>
          <a:off x="628650" y="1320800"/>
          <a:ext cx="8185150" cy="4021673"/>
        </p:xfrm>
        <a:graphic>
          <a:graphicData uri="http://schemas.openxmlformats.org/drawingml/2006/table">
            <a:tbl>
              <a:tblPr/>
              <a:tblGrid>
                <a:gridCol w="574085">
                  <a:extLst>
                    <a:ext uri="{9D8B030D-6E8A-4147-A177-3AD203B41FA5}">
                      <a16:colId xmlns:a16="http://schemas.microsoft.com/office/drawing/2014/main" val="238834472"/>
                    </a:ext>
                  </a:extLst>
                </a:gridCol>
                <a:gridCol w="541534">
                  <a:extLst>
                    <a:ext uri="{9D8B030D-6E8A-4147-A177-3AD203B41FA5}">
                      <a16:colId xmlns:a16="http://schemas.microsoft.com/office/drawing/2014/main" val="1038068040"/>
                    </a:ext>
                  </a:extLst>
                </a:gridCol>
                <a:gridCol w="2154298">
                  <a:extLst>
                    <a:ext uri="{9D8B030D-6E8A-4147-A177-3AD203B41FA5}">
                      <a16:colId xmlns:a16="http://schemas.microsoft.com/office/drawing/2014/main" val="3400286018"/>
                    </a:ext>
                  </a:extLst>
                </a:gridCol>
                <a:gridCol w="1680826">
                  <a:extLst>
                    <a:ext uri="{9D8B030D-6E8A-4147-A177-3AD203B41FA5}">
                      <a16:colId xmlns:a16="http://schemas.microsoft.com/office/drawing/2014/main" val="3375555645"/>
                    </a:ext>
                  </a:extLst>
                </a:gridCol>
                <a:gridCol w="1278375">
                  <a:extLst>
                    <a:ext uri="{9D8B030D-6E8A-4147-A177-3AD203B41FA5}">
                      <a16:colId xmlns:a16="http://schemas.microsoft.com/office/drawing/2014/main" val="3119860821"/>
                    </a:ext>
                  </a:extLst>
                </a:gridCol>
                <a:gridCol w="917352">
                  <a:extLst>
                    <a:ext uri="{9D8B030D-6E8A-4147-A177-3AD203B41FA5}">
                      <a16:colId xmlns:a16="http://schemas.microsoft.com/office/drawing/2014/main" val="1697505671"/>
                    </a:ext>
                  </a:extLst>
                </a:gridCol>
                <a:gridCol w="1038680">
                  <a:extLst>
                    <a:ext uri="{9D8B030D-6E8A-4147-A177-3AD203B41FA5}">
                      <a16:colId xmlns:a16="http://schemas.microsoft.com/office/drawing/2014/main" val="3940388837"/>
                    </a:ext>
                  </a:extLst>
                </a:gridCol>
              </a:tblGrid>
              <a:tr h="262848">
                <a:tc gridSpan="7">
                  <a:txBody>
                    <a:bodyPr/>
                    <a:lstStyle/>
                    <a:p>
                      <a:pPr algn="ctr" fontAlgn="ctr"/>
                      <a:r>
                        <a:rPr lang="en-US" sz="1100" b="1" i="0" u="none" strike="noStrike">
                          <a:solidFill>
                            <a:srgbClr val="FFFFFF"/>
                          </a:solidFill>
                          <a:effectLst/>
                          <a:latin typeface="Calibri" panose="020F0502020204030204" pitchFamily="34" charset="0"/>
                        </a:rPr>
                        <a:t>NASA FACILITIES CONTRACTS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61F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01703407"/>
                  </a:ext>
                </a:extLst>
              </a:tr>
              <a:tr h="323407">
                <a:tc>
                  <a:txBody>
                    <a:bodyPr/>
                    <a:lstStyle/>
                    <a:p>
                      <a:pPr algn="ctr" fontAlgn="ctr"/>
                      <a:r>
                        <a:rPr lang="en-US" sz="600" b="1" i="0" u="none" strike="noStrike">
                          <a:solidFill>
                            <a:srgbClr val="000000"/>
                          </a:solidFill>
                          <a:effectLst/>
                          <a:latin typeface="Calibri" panose="020F0502020204030204" pitchFamily="34" charset="0"/>
                        </a:rPr>
                        <a:t>CENTER</a:t>
                      </a:r>
                    </a:p>
                  </a:txBody>
                  <a:tcPr marL="0" marR="0" marT="0"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NAICS</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CONTRACT NAME</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CONTRACTOR NAME</a:t>
                      </a:r>
                      <a:br>
                        <a:rPr lang="en-US" sz="600" b="1" i="0" u="none" strike="noStrike">
                          <a:solidFill>
                            <a:srgbClr val="000000"/>
                          </a:solidFill>
                          <a:effectLst/>
                          <a:latin typeface="Calibri" panose="020F0502020204030204" pitchFamily="34" charset="0"/>
                        </a:rPr>
                      </a:br>
                      <a:r>
                        <a:rPr lang="en-US" sz="600" b="1" i="0" u="none" strike="noStrike">
                          <a:solidFill>
                            <a:srgbClr val="000000"/>
                          </a:solidFill>
                          <a:effectLst/>
                          <a:latin typeface="Calibri" panose="020F0502020204030204" pitchFamily="34" charset="0"/>
                        </a:rPr>
                        <a:t>CONTRACT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TYPE OF COMPETITION</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POTENTIAL VALUE</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600" b="1" i="0" u="none" strike="noStrike">
                          <a:solidFill>
                            <a:srgbClr val="000000"/>
                          </a:solidFill>
                          <a:effectLst/>
                          <a:latin typeface="Calibri" panose="020F0502020204030204" pitchFamily="34" charset="0"/>
                        </a:rPr>
                        <a:t>ULTIMATE CONTRACT                  END DATE</a:t>
                      </a:r>
                    </a:p>
                  </a:txBody>
                  <a:tcPr marL="0" marR="0" marT="0"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279027960"/>
                  </a:ext>
                </a:extLst>
              </a:tr>
              <a:tr h="275848">
                <a:tc>
                  <a:txBody>
                    <a:bodyPr/>
                    <a:lstStyle/>
                    <a:p>
                      <a:pPr algn="ctr" fontAlgn="ctr"/>
                      <a:r>
                        <a:rPr lang="en-US" sz="600" b="0" i="0" u="none" strike="noStrike">
                          <a:solidFill>
                            <a:srgbClr val="000000"/>
                          </a:solidFill>
                          <a:effectLst/>
                          <a:latin typeface="Calibri" panose="020F0502020204030204" pitchFamily="34" charset="0"/>
                        </a:rPr>
                        <a:t>ARC</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561210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Safety &amp; Mission Assurance</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Bastion Technologies, Inc. </a:t>
                      </a:r>
                      <a:br>
                        <a:rPr lang="en-US" sz="600" b="0" i="0" u="none" strike="noStrike">
                          <a:solidFill>
                            <a:srgbClr val="000000"/>
                          </a:solidFill>
                          <a:effectLst/>
                          <a:latin typeface="Calibri" panose="020F0502020204030204" pitchFamily="34" charset="0"/>
                        </a:rPr>
                      </a:br>
                      <a:r>
                        <a:rPr lang="en-US" sz="600" b="1" i="0" u="none" strike="noStrike">
                          <a:solidFill>
                            <a:srgbClr val="000000"/>
                          </a:solidFill>
                          <a:effectLst/>
                          <a:latin typeface="Calibri" panose="020F0502020204030204" pitchFamily="34" charset="0"/>
                        </a:rPr>
                        <a:t>80ARC020D0012</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Full &amp; Open</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$66.6 M</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10/31/2024</a:t>
                      </a:r>
                      <a:br>
                        <a:rPr lang="en-US" sz="600" b="0" i="0" u="none" strike="noStrike">
                          <a:solidFill>
                            <a:srgbClr val="000000"/>
                          </a:solidFill>
                          <a:effectLst/>
                          <a:latin typeface="Calibri" panose="020F0502020204030204" pitchFamily="34" charset="0"/>
                        </a:rPr>
                      </a:br>
                      <a:r>
                        <a:rPr lang="en-US" sz="600" b="0" i="0" u="none" strike="noStrike">
                          <a:solidFill>
                            <a:srgbClr val="000000"/>
                          </a:solidFill>
                          <a:effectLst/>
                          <a:latin typeface="Calibri" panose="020F0502020204030204" pitchFamily="34" charset="0"/>
                        </a:rPr>
                        <a:t>Last Date to Order</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476862852"/>
                  </a:ext>
                </a:extLst>
              </a:tr>
              <a:tr h="315957">
                <a:tc>
                  <a:txBody>
                    <a:bodyPr/>
                    <a:lstStyle/>
                    <a:p>
                      <a:pPr algn="ctr" fontAlgn="ctr"/>
                      <a:r>
                        <a:rPr lang="en-US" sz="600" b="0" i="0" u="none" strike="noStrike">
                          <a:solidFill>
                            <a:srgbClr val="000000"/>
                          </a:solidFill>
                          <a:effectLst/>
                          <a:latin typeface="Calibri" panose="020F0502020204030204" pitchFamily="34" charset="0"/>
                        </a:rPr>
                        <a:t>ARC</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561210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dirty="0">
                          <a:solidFill>
                            <a:srgbClr val="000000"/>
                          </a:solidFill>
                          <a:effectLst/>
                          <a:latin typeface="Calibri" panose="020F0502020204030204" pitchFamily="34" charset="0"/>
                        </a:rPr>
                        <a:t>Aerospace Testing &amp; Facilities O&amp;M (ATOM-5)</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Jacobs Technology</a:t>
                      </a:r>
                      <a:br>
                        <a:rPr lang="en-US" sz="600" b="0" i="0" u="none" strike="noStrike">
                          <a:solidFill>
                            <a:srgbClr val="000000"/>
                          </a:solidFill>
                          <a:effectLst/>
                          <a:latin typeface="Calibri" panose="020F0502020204030204" pitchFamily="34" charset="0"/>
                        </a:rPr>
                      </a:br>
                      <a:r>
                        <a:rPr lang="en-US" sz="600" b="1" i="0" u="none" strike="noStrike">
                          <a:solidFill>
                            <a:srgbClr val="000000"/>
                          </a:solidFill>
                          <a:effectLst/>
                          <a:latin typeface="Calibri" panose="020F0502020204030204" pitchFamily="34" charset="0"/>
                        </a:rPr>
                        <a:t>80ARC022DA011</a:t>
                      </a:r>
                      <a:endParaRPr lang="en-US" sz="6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Full &amp; Open</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$298 M</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6/21/2027</a:t>
                      </a:r>
                      <a:br>
                        <a:rPr lang="en-US" sz="600" b="0" i="0" u="none" strike="noStrike">
                          <a:solidFill>
                            <a:srgbClr val="000000"/>
                          </a:solidFill>
                          <a:effectLst/>
                          <a:latin typeface="Calibri" panose="020F0502020204030204" pitchFamily="34" charset="0"/>
                        </a:rPr>
                      </a:br>
                      <a:r>
                        <a:rPr lang="en-US" sz="600" b="0" i="0" u="none" strike="noStrike">
                          <a:solidFill>
                            <a:srgbClr val="000000"/>
                          </a:solidFill>
                          <a:effectLst/>
                          <a:latin typeface="Calibri" panose="020F0502020204030204" pitchFamily="34" charset="0"/>
                        </a:rPr>
                        <a:t>Last Date to Order</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047361808"/>
                  </a:ext>
                </a:extLst>
              </a:tr>
              <a:tr h="315957">
                <a:tc>
                  <a:txBody>
                    <a:bodyPr/>
                    <a:lstStyle/>
                    <a:p>
                      <a:pPr algn="ctr" fontAlgn="ctr"/>
                      <a:r>
                        <a:rPr lang="en-US" sz="600" b="0" i="0" u="none" strike="noStrike">
                          <a:solidFill>
                            <a:srgbClr val="000000"/>
                          </a:solidFill>
                          <a:effectLst/>
                          <a:latin typeface="Calibri" panose="020F0502020204030204" pitchFamily="34" charset="0"/>
                        </a:rPr>
                        <a:t>ARC</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561210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Logistics Management Services (LMS)</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Lockwood Hills, LLC</a:t>
                      </a:r>
                      <a:r>
                        <a:rPr lang="en-US" sz="600" b="1" i="0" u="none" strike="noStrike">
                          <a:solidFill>
                            <a:srgbClr val="000000"/>
                          </a:solidFill>
                          <a:effectLst/>
                          <a:latin typeface="Calibri" panose="020F0502020204030204" pitchFamily="34" charset="0"/>
                        </a:rPr>
                        <a:t> </a:t>
                      </a:r>
                      <a:br>
                        <a:rPr lang="en-US" sz="600" b="1" i="0" u="none" strike="noStrike">
                          <a:solidFill>
                            <a:srgbClr val="000000"/>
                          </a:solidFill>
                          <a:effectLst/>
                          <a:latin typeface="Calibri" panose="020F0502020204030204" pitchFamily="34" charset="0"/>
                        </a:rPr>
                      </a:br>
                      <a:r>
                        <a:rPr lang="en-US" sz="600" b="1" i="0" u="none" strike="noStrike">
                          <a:solidFill>
                            <a:srgbClr val="000000"/>
                          </a:solidFill>
                          <a:effectLst/>
                          <a:latin typeface="Calibri" panose="020F0502020204030204" pitchFamily="34" charset="0"/>
                        </a:rPr>
                        <a:t>80ARC017C0001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SB Set-Aside</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$54.6 M</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5/14/2024</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125010127"/>
                  </a:ext>
                </a:extLst>
              </a:tr>
              <a:tr h="315957">
                <a:tc>
                  <a:txBody>
                    <a:bodyPr/>
                    <a:lstStyle/>
                    <a:p>
                      <a:pPr algn="ctr" fontAlgn="ctr"/>
                      <a:r>
                        <a:rPr lang="en-US" sz="600" b="0" i="0" u="none" strike="noStrike">
                          <a:solidFill>
                            <a:srgbClr val="000000"/>
                          </a:solidFill>
                          <a:effectLst/>
                          <a:latin typeface="Calibri" panose="020F0502020204030204" pitchFamily="34" charset="0"/>
                        </a:rPr>
                        <a:t>ARC</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561210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fr-FR" sz="600" b="0" i="0" u="none" strike="noStrike" dirty="0">
                          <a:solidFill>
                            <a:srgbClr val="000000"/>
                          </a:solidFill>
                          <a:effectLst/>
                          <a:latin typeface="Calibri" panose="020F0502020204030204" pitchFamily="34" charset="0"/>
                        </a:rPr>
                        <a:t>Ames Facilities Maintenance Support Services (AFSS)</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Jacobs Technology</a:t>
                      </a:r>
                      <a:br>
                        <a:rPr lang="en-US" sz="600" b="0" i="0" u="none" strike="noStrike">
                          <a:solidFill>
                            <a:srgbClr val="000000"/>
                          </a:solidFill>
                          <a:effectLst/>
                          <a:latin typeface="Calibri" panose="020F0502020204030204" pitchFamily="34" charset="0"/>
                        </a:rPr>
                      </a:br>
                      <a:r>
                        <a:rPr lang="en-US" sz="600" b="1" i="0" u="none" strike="noStrike">
                          <a:solidFill>
                            <a:srgbClr val="000000"/>
                          </a:solidFill>
                          <a:effectLst/>
                          <a:latin typeface="Calibri" panose="020F0502020204030204" pitchFamily="34" charset="0"/>
                        </a:rPr>
                        <a:t>NNA15BB23C</a:t>
                      </a:r>
                      <a:endParaRPr lang="en-US" sz="6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Full &amp; Open</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$232 M</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10/12/2025</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85813594"/>
                  </a:ext>
                </a:extLst>
              </a:tr>
              <a:tr h="315957">
                <a:tc>
                  <a:txBody>
                    <a:bodyPr/>
                    <a:lstStyle/>
                    <a:p>
                      <a:pPr algn="ctr" fontAlgn="ctr"/>
                      <a:r>
                        <a:rPr lang="en-US" sz="600" b="0" i="0" u="none" strike="noStrike">
                          <a:solidFill>
                            <a:srgbClr val="000000"/>
                          </a:solidFill>
                          <a:effectLst/>
                          <a:latin typeface="Calibri" panose="020F0502020204030204" pitchFamily="34" charset="0"/>
                        </a:rPr>
                        <a:t>GRC</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561720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Janitorial Services</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Creative Management Technology</a:t>
                      </a:r>
                      <a:br>
                        <a:rPr lang="en-US" sz="600" b="0" i="0" u="none" strike="noStrike">
                          <a:solidFill>
                            <a:srgbClr val="000000"/>
                          </a:solidFill>
                          <a:effectLst/>
                          <a:latin typeface="Calibri" panose="020F0502020204030204" pitchFamily="34" charset="0"/>
                        </a:rPr>
                      </a:br>
                      <a:r>
                        <a:rPr lang="en-US" sz="600" b="1" i="0" u="none" strike="noStrike">
                          <a:solidFill>
                            <a:srgbClr val="000000"/>
                          </a:solidFill>
                          <a:effectLst/>
                          <a:latin typeface="Calibri" panose="020F0502020204030204" pitchFamily="34" charset="0"/>
                        </a:rPr>
                        <a:t>80GRC020C0007</a:t>
                      </a:r>
                      <a:endParaRPr lang="en-US" sz="6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SB Set-Aside</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$15.4 M</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panose="020F0502020204030204" pitchFamily="34" charset="0"/>
                        </a:rPr>
                        <a:t>7/31/2025</a:t>
                      </a:r>
                      <a:br>
                        <a:rPr lang="en-US" sz="600" b="0" i="0" u="none" strike="noStrike">
                          <a:solidFill>
                            <a:srgbClr val="000000"/>
                          </a:solidFill>
                          <a:effectLst/>
                          <a:latin typeface="Calibri" panose="020F0502020204030204" pitchFamily="34" charset="0"/>
                        </a:rPr>
                      </a:br>
                      <a:endParaRPr lang="en-US" sz="6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904462700"/>
                  </a:ext>
                </a:extLst>
              </a:tr>
              <a:tr h="315957">
                <a:tc>
                  <a:txBody>
                    <a:bodyPr/>
                    <a:lstStyle/>
                    <a:p>
                      <a:pPr algn="ctr" fontAlgn="ctr"/>
                      <a:r>
                        <a:rPr lang="en-US" sz="600" b="0" i="0" u="none" strike="noStrike">
                          <a:solidFill>
                            <a:srgbClr val="000000"/>
                          </a:solidFill>
                          <a:effectLst/>
                          <a:latin typeface="Calibri" panose="020F0502020204030204" pitchFamily="34" charset="0"/>
                        </a:rPr>
                        <a:t>GRC</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561210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 Technical, Facilities, O&amp;M, &amp; Engineering (TFOME)</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HX5 Sierra, LLC</a:t>
                      </a:r>
                      <a:br>
                        <a:rPr lang="en-US" sz="600" b="0" i="0" u="none" strike="noStrike">
                          <a:solidFill>
                            <a:srgbClr val="000000"/>
                          </a:solidFill>
                          <a:effectLst/>
                          <a:latin typeface="Calibri" panose="020F0502020204030204" pitchFamily="34" charset="0"/>
                        </a:rPr>
                      </a:br>
                      <a:r>
                        <a:rPr lang="en-US" sz="600" b="1" i="0" u="none" strike="noStrike">
                          <a:solidFill>
                            <a:srgbClr val="000000"/>
                          </a:solidFill>
                          <a:effectLst/>
                          <a:latin typeface="Calibri" panose="020F0502020204030204" pitchFamily="34" charset="0"/>
                        </a:rPr>
                        <a:t>NNC15BA02B</a:t>
                      </a:r>
                      <a:endParaRPr lang="en-US" sz="6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SB Set-Aside</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$379.9 M</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5/31/2025</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858075661"/>
                  </a:ext>
                </a:extLst>
              </a:tr>
              <a:tr h="315957">
                <a:tc>
                  <a:txBody>
                    <a:bodyPr/>
                    <a:lstStyle/>
                    <a:p>
                      <a:pPr algn="ctr" fontAlgn="ctr"/>
                      <a:r>
                        <a:rPr lang="en-US" sz="600" b="0" i="0" u="none" strike="noStrike">
                          <a:solidFill>
                            <a:srgbClr val="000000"/>
                          </a:solidFill>
                          <a:effectLst/>
                          <a:latin typeface="Calibri" panose="020F0502020204030204" pitchFamily="34" charset="0"/>
                        </a:rPr>
                        <a:t>GSFC</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561210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O&amp;M for IV&amp;V Facility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West Virigina University Research Corporation</a:t>
                      </a:r>
                      <a:br>
                        <a:rPr lang="en-US" sz="600" b="0" i="0" u="none" strike="noStrike">
                          <a:solidFill>
                            <a:srgbClr val="000000"/>
                          </a:solidFill>
                          <a:effectLst/>
                          <a:latin typeface="Calibri" panose="020F0502020204030204" pitchFamily="34" charset="0"/>
                        </a:rPr>
                      </a:br>
                      <a:r>
                        <a:rPr lang="en-US" sz="600" b="1" i="0" u="none" strike="noStrike">
                          <a:solidFill>
                            <a:srgbClr val="000000"/>
                          </a:solidFill>
                          <a:effectLst/>
                          <a:latin typeface="Calibri" panose="020F0502020204030204" pitchFamily="34" charset="0"/>
                        </a:rPr>
                        <a:t>80GSFC19C0074</a:t>
                      </a:r>
                      <a:endParaRPr lang="en-US" sz="6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Sole Source</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$25 M</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9/30/2025</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624883717"/>
                  </a:ext>
                </a:extLst>
              </a:tr>
              <a:tr h="315957">
                <a:tc>
                  <a:txBody>
                    <a:bodyPr/>
                    <a:lstStyle/>
                    <a:p>
                      <a:pPr algn="ctr" fontAlgn="ctr"/>
                      <a:r>
                        <a:rPr lang="en-US" sz="600" b="0" i="0" u="none" strike="noStrike">
                          <a:solidFill>
                            <a:srgbClr val="000000"/>
                          </a:solidFill>
                          <a:effectLst/>
                          <a:latin typeface="Calibri" panose="020F0502020204030204" pitchFamily="34" charset="0"/>
                        </a:rPr>
                        <a:t>GSFC</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561210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Facilities Operations and Maintenance Services (FOMS) III</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AKIMA Support Operation, LLC</a:t>
                      </a:r>
                      <a:br>
                        <a:rPr lang="en-US" sz="600" b="0" i="0" u="none" strike="noStrike">
                          <a:solidFill>
                            <a:srgbClr val="000000"/>
                          </a:solidFill>
                          <a:effectLst/>
                          <a:latin typeface="Calibri" panose="020F0502020204030204" pitchFamily="34" charset="0"/>
                        </a:rPr>
                      </a:br>
                      <a:r>
                        <a:rPr lang="en-US" sz="600" b="1" i="0" u="none" strike="noStrike">
                          <a:solidFill>
                            <a:srgbClr val="000000"/>
                          </a:solidFill>
                          <a:effectLst/>
                          <a:latin typeface="Calibri" panose="020F0502020204030204" pitchFamily="34" charset="0"/>
                        </a:rPr>
                        <a:t>80GSFC18C0054</a:t>
                      </a:r>
                      <a:endParaRPr lang="en-US" sz="6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8(a) Competitive</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$142.3 M</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5/14/2023</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208938579"/>
                  </a:ext>
                </a:extLst>
              </a:tr>
              <a:tr h="315957">
                <a:tc>
                  <a:txBody>
                    <a:bodyPr/>
                    <a:lstStyle/>
                    <a:p>
                      <a:pPr algn="ctr" fontAlgn="ctr"/>
                      <a:r>
                        <a:rPr lang="en-US" sz="600" b="0" i="0" u="none" strike="noStrike">
                          <a:solidFill>
                            <a:srgbClr val="000000"/>
                          </a:solidFill>
                          <a:effectLst/>
                          <a:latin typeface="Calibri" panose="020F0502020204030204" pitchFamily="34" charset="0"/>
                        </a:rPr>
                        <a:t>GSFC</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561720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Custodial, Landscaping, and Recycling Services</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Melwood Horticultural Training Center, Inc.   </a:t>
                      </a:r>
                      <a:r>
                        <a:rPr lang="en-US" sz="600" b="1" i="0" u="none" strike="noStrike">
                          <a:solidFill>
                            <a:srgbClr val="000000"/>
                          </a:solidFill>
                          <a:effectLst/>
                          <a:latin typeface="Calibri" panose="020F0502020204030204" pitchFamily="34" charset="0"/>
                        </a:rPr>
                        <a:t>80GSFC20C0098</a:t>
                      </a:r>
                      <a:endParaRPr lang="en-US" sz="6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Ability One</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$27.8 M</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6/30/2025</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258843336"/>
                  </a:ext>
                </a:extLst>
              </a:tr>
              <a:tr h="315957">
                <a:tc>
                  <a:txBody>
                    <a:bodyPr/>
                    <a:lstStyle/>
                    <a:p>
                      <a:pPr algn="ctr" fontAlgn="ctr"/>
                      <a:r>
                        <a:rPr lang="en-US" sz="600" b="0" i="0" u="none" strike="noStrike">
                          <a:solidFill>
                            <a:srgbClr val="000000"/>
                          </a:solidFill>
                          <a:effectLst/>
                          <a:latin typeface="Calibri" panose="020F0502020204030204" pitchFamily="34" charset="0"/>
                        </a:rPr>
                        <a:t>GSFC</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561210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Northern Latitude Sounding Rocket Launch Site</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University of Alaska-Fairbanks                         </a:t>
                      </a:r>
                      <a:r>
                        <a:rPr lang="en-US" sz="600" b="1" i="0" u="none" strike="noStrike">
                          <a:solidFill>
                            <a:srgbClr val="000000"/>
                          </a:solidFill>
                          <a:effectLst/>
                          <a:latin typeface="Calibri" panose="020F0502020204030204" pitchFamily="34" charset="0"/>
                        </a:rPr>
                        <a:t>80GSFC20C0023</a:t>
                      </a:r>
                      <a:endParaRPr lang="en-US" sz="6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Sole Source</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$30 M</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11/30/2029</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212612106"/>
                  </a:ext>
                </a:extLst>
              </a:tr>
              <a:tr h="315957">
                <a:tc>
                  <a:txBody>
                    <a:bodyPr/>
                    <a:lstStyle/>
                    <a:p>
                      <a:pPr algn="ctr" fontAlgn="ctr"/>
                      <a:r>
                        <a:rPr lang="en-US" sz="600" b="0" i="0" u="none" strike="noStrike">
                          <a:solidFill>
                            <a:srgbClr val="000000"/>
                          </a:solidFill>
                          <a:effectLst/>
                          <a:latin typeface="Calibri" panose="020F0502020204030204" pitchFamily="34" charset="0"/>
                        </a:rPr>
                        <a:t>GSFC/WFF</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561730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Landscaping &amp; Trash and Recycling Removal at WFF</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Didlake, Inc.                                              </a:t>
                      </a:r>
                      <a:r>
                        <a:rPr lang="en-US" sz="600" b="1" i="0" u="none" strike="noStrike">
                          <a:solidFill>
                            <a:srgbClr val="000000"/>
                          </a:solidFill>
                          <a:effectLst/>
                          <a:latin typeface="Calibri" panose="020F0502020204030204" pitchFamily="34" charset="0"/>
                        </a:rPr>
                        <a:t>80GSFC20D0010</a:t>
                      </a:r>
                      <a:endParaRPr lang="en-US" sz="6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Ability One</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$4.1 M</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dirty="0">
                          <a:solidFill>
                            <a:srgbClr val="000000"/>
                          </a:solidFill>
                          <a:effectLst/>
                          <a:latin typeface="Calibri" panose="020F0502020204030204" pitchFamily="34" charset="0"/>
                        </a:rPr>
                        <a:t>4/19/2025</a:t>
                      </a:r>
                      <a:br>
                        <a:rPr lang="en-US" sz="600" b="0" i="0" u="none" strike="noStrike" dirty="0">
                          <a:solidFill>
                            <a:srgbClr val="000000"/>
                          </a:solidFill>
                          <a:effectLst/>
                          <a:latin typeface="Calibri" panose="020F0502020204030204" pitchFamily="34" charset="0"/>
                        </a:rPr>
                      </a:br>
                      <a:r>
                        <a:rPr lang="en-US" sz="600" b="0" i="0" u="none" strike="noStrike" dirty="0">
                          <a:solidFill>
                            <a:srgbClr val="000000"/>
                          </a:solidFill>
                          <a:effectLst/>
                          <a:latin typeface="Calibri" panose="020F0502020204030204" pitchFamily="34" charset="0"/>
                        </a:rPr>
                        <a:t>Last Date to Order</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450231128"/>
                  </a:ext>
                </a:extLst>
              </a:tr>
            </a:tbl>
          </a:graphicData>
        </a:graphic>
      </p:graphicFrame>
    </p:spTree>
    <p:extLst>
      <p:ext uri="{BB962C8B-B14F-4D97-AF65-F5344CB8AC3E}">
        <p14:creationId xmlns:p14="http://schemas.microsoft.com/office/powerpoint/2010/main" val="3545897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91C9A-FB62-4A9E-ABE7-E45139EFC67B}"/>
              </a:ext>
            </a:extLst>
          </p:cNvPr>
          <p:cNvSpPr>
            <a:spLocks noGrp="1"/>
          </p:cNvSpPr>
          <p:nvPr>
            <p:ph type="title"/>
          </p:nvPr>
        </p:nvSpPr>
        <p:spPr>
          <a:xfrm>
            <a:off x="100826" y="281969"/>
            <a:ext cx="7886700" cy="743479"/>
          </a:xfrm>
        </p:spPr>
        <p:txBody>
          <a:bodyPr/>
          <a:lstStyle/>
          <a:p>
            <a:pPr algn="ctr"/>
            <a:r>
              <a:rPr lang="en-US" dirty="0"/>
              <a:t>NASA Acquisition Forecast</a:t>
            </a:r>
          </a:p>
        </p:txBody>
      </p:sp>
      <p:sp>
        <p:nvSpPr>
          <p:cNvPr id="4" name="Slide Number Placeholder 3">
            <a:extLst>
              <a:ext uri="{FF2B5EF4-FFF2-40B4-BE49-F238E27FC236}">
                <a16:creationId xmlns:a16="http://schemas.microsoft.com/office/drawing/2014/main" id="{AC807414-C93F-4F18-890D-94FDD501932D}"/>
              </a:ext>
            </a:extLst>
          </p:cNvPr>
          <p:cNvSpPr>
            <a:spLocks noGrp="1"/>
          </p:cNvSpPr>
          <p:nvPr>
            <p:ph type="sldNum" sz="quarter" idx="12"/>
          </p:nvPr>
        </p:nvSpPr>
        <p:spPr/>
        <p:txBody>
          <a:bodyPr/>
          <a:lstStyle/>
          <a:p>
            <a:fld id="{6D22F896-40B5-4ADD-8801-0D06FADFA095}" type="slidenum">
              <a:rPr lang="en-US" smtClean="0"/>
              <a:t>19</a:t>
            </a:fld>
            <a:endParaRPr lang="en-US" dirty="0"/>
          </a:p>
        </p:txBody>
      </p:sp>
      <p:sp>
        <p:nvSpPr>
          <p:cNvPr id="3" name="Rectangle 2">
            <a:extLst>
              <a:ext uri="{FF2B5EF4-FFF2-40B4-BE49-F238E27FC236}">
                <a16:creationId xmlns:a16="http://schemas.microsoft.com/office/drawing/2014/main" id="{AC9936C9-B210-448F-A72B-713380F889C8}"/>
              </a:ext>
            </a:extLst>
          </p:cNvPr>
          <p:cNvSpPr/>
          <p:nvPr/>
        </p:nvSpPr>
        <p:spPr>
          <a:xfrm>
            <a:off x="1152984" y="1145015"/>
            <a:ext cx="6251944" cy="646331"/>
          </a:xfrm>
          <a:prstGeom prst="rect">
            <a:avLst/>
          </a:prstGeom>
        </p:spPr>
        <p:txBody>
          <a:bodyPr wrap="square">
            <a:spAutoFit/>
          </a:bodyPr>
          <a:lstStyle/>
          <a:p>
            <a:pPr algn="ctr"/>
            <a:r>
              <a:rPr lang="en-US" dirty="0">
                <a:hlinkClick r:id="rId2"/>
              </a:rPr>
              <a:t>http://www.hq.nasa.gov/office/procurement/forecast/</a:t>
            </a:r>
            <a:endParaRPr lang="en-US" dirty="0"/>
          </a:p>
          <a:p>
            <a:pPr algn="ctr"/>
            <a:r>
              <a:rPr lang="en-US" dirty="0"/>
              <a:t> </a:t>
            </a:r>
          </a:p>
        </p:txBody>
      </p:sp>
      <p:pic>
        <p:nvPicPr>
          <p:cNvPr id="10" name="Picture 9">
            <a:extLst>
              <a:ext uri="{FF2B5EF4-FFF2-40B4-BE49-F238E27FC236}">
                <a16:creationId xmlns:a16="http://schemas.microsoft.com/office/drawing/2014/main" id="{9B61F3CF-0668-45D3-A72B-84756971EA5C}"/>
              </a:ext>
            </a:extLst>
          </p:cNvPr>
          <p:cNvPicPr>
            <a:picLocks noChangeAspect="1"/>
          </p:cNvPicPr>
          <p:nvPr/>
        </p:nvPicPr>
        <p:blipFill>
          <a:blip r:embed="rId3"/>
          <a:stretch>
            <a:fillRect/>
          </a:stretch>
        </p:blipFill>
        <p:spPr>
          <a:xfrm>
            <a:off x="683941" y="1523308"/>
            <a:ext cx="7307075" cy="3771648"/>
          </a:xfrm>
          <a:prstGeom prst="rect">
            <a:avLst/>
          </a:prstGeom>
        </p:spPr>
      </p:pic>
      <p:pic>
        <p:nvPicPr>
          <p:cNvPr id="13" name="Picture 12">
            <a:extLst>
              <a:ext uri="{FF2B5EF4-FFF2-40B4-BE49-F238E27FC236}">
                <a16:creationId xmlns:a16="http://schemas.microsoft.com/office/drawing/2014/main" id="{80B385DA-6997-4A36-9C60-528A77667910}"/>
              </a:ext>
            </a:extLst>
          </p:cNvPr>
          <p:cNvPicPr>
            <a:picLocks noChangeAspect="1"/>
          </p:cNvPicPr>
          <p:nvPr/>
        </p:nvPicPr>
        <p:blipFill>
          <a:blip r:embed="rId4"/>
          <a:stretch>
            <a:fillRect/>
          </a:stretch>
        </p:blipFill>
        <p:spPr>
          <a:xfrm>
            <a:off x="7535989" y="64342"/>
            <a:ext cx="979361" cy="983408"/>
          </a:xfrm>
          <a:prstGeom prst="rect">
            <a:avLst/>
          </a:prstGeom>
        </p:spPr>
      </p:pic>
    </p:spTree>
    <p:extLst>
      <p:ext uri="{BB962C8B-B14F-4D97-AF65-F5344CB8AC3E}">
        <p14:creationId xmlns:p14="http://schemas.microsoft.com/office/powerpoint/2010/main" val="366098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building in the background&#10;&#10;Description automatically generated">
            <a:extLst>
              <a:ext uri="{FF2B5EF4-FFF2-40B4-BE49-F238E27FC236}">
                <a16:creationId xmlns:a16="http://schemas.microsoft.com/office/drawing/2014/main" id="{EE3D6E08-E22A-43D4-A8DB-1D2AF5200DBD}"/>
              </a:ext>
            </a:extLst>
          </p:cNvPr>
          <p:cNvPicPr>
            <a:picLocks noChangeAspect="1"/>
          </p:cNvPicPr>
          <p:nvPr/>
        </p:nvPicPr>
        <p:blipFill rotWithShape="1">
          <a:blip r:embed="rId2"/>
          <a:srcRect r="26575" b="9093"/>
          <a:stretch/>
        </p:blipFill>
        <p:spPr>
          <a:xfrm>
            <a:off x="2939626" y="10"/>
            <a:ext cx="6204373" cy="5714990"/>
          </a:xfrm>
          <a:prstGeom prst="rect">
            <a:avLst/>
          </a:prstGeom>
        </p:spPr>
      </p:pic>
      <p:sp>
        <p:nvSpPr>
          <p:cNvPr id="2" name="Title 1">
            <a:extLst>
              <a:ext uri="{FF2B5EF4-FFF2-40B4-BE49-F238E27FC236}">
                <a16:creationId xmlns:a16="http://schemas.microsoft.com/office/drawing/2014/main" id="{3EA10EB9-ED62-41B7-8BC7-4B3DBF0F5A6B}"/>
              </a:ext>
            </a:extLst>
          </p:cNvPr>
          <p:cNvSpPr>
            <a:spLocks noGrp="1"/>
          </p:cNvSpPr>
          <p:nvPr>
            <p:ph type="title"/>
          </p:nvPr>
        </p:nvSpPr>
        <p:spPr>
          <a:xfrm>
            <a:off x="278320" y="967740"/>
            <a:ext cx="2578608" cy="937260"/>
          </a:xfrm>
        </p:spPr>
        <p:txBody>
          <a:bodyPr anchor="b">
            <a:normAutofit/>
          </a:bodyPr>
          <a:lstStyle/>
          <a:p>
            <a:r>
              <a:rPr lang="en-US" sz="2200" dirty="0">
                <a:solidFill>
                  <a:schemeClr val="tx1"/>
                </a:solidFill>
              </a:rPr>
              <a:t>STENNIS SPACE CENTER OVERVIEW</a:t>
            </a:r>
          </a:p>
        </p:txBody>
      </p:sp>
      <p:sp>
        <p:nvSpPr>
          <p:cNvPr id="3" name="Content Placeholder 2">
            <a:extLst>
              <a:ext uri="{FF2B5EF4-FFF2-40B4-BE49-F238E27FC236}">
                <a16:creationId xmlns:a16="http://schemas.microsoft.com/office/drawing/2014/main" id="{5FA5B0AE-1583-4C0D-BABE-3B76627DA931}"/>
              </a:ext>
            </a:extLst>
          </p:cNvPr>
          <p:cNvSpPr>
            <a:spLocks noGrp="1"/>
          </p:cNvSpPr>
          <p:nvPr>
            <p:ph idx="1"/>
          </p:nvPr>
        </p:nvSpPr>
        <p:spPr>
          <a:xfrm>
            <a:off x="278319" y="2265045"/>
            <a:ext cx="3284687" cy="3320944"/>
          </a:xfrm>
        </p:spPr>
        <p:txBody>
          <a:bodyPr anchor="t">
            <a:normAutofit lnSpcReduction="10000"/>
          </a:bodyPr>
          <a:lstStyle/>
          <a:p>
            <a:pPr marL="12700" lvl="0" indent="0" defTabSz="914400">
              <a:spcBef>
                <a:spcPts val="0"/>
              </a:spcBef>
              <a:buNone/>
              <a:tabLst>
                <a:tab pos="354965" algn="l"/>
              </a:tabLst>
            </a:pPr>
            <a:r>
              <a:rPr lang="en-US" sz="1300" b="1" spc="-45" dirty="0">
                <a:solidFill>
                  <a:schemeClr val="tx1"/>
                </a:solidFill>
                <a:latin typeface="Arial" panose="020B0604020202020204" pitchFamily="34" charset="0"/>
                <a:cs typeface="Arial" panose="020B0604020202020204" pitchFamily="34" charset="0"/>
              </a:rPr>
              <a:t>R</a:t>
            </a:r>
            <a:r>
              <a:rPr lang="en-US" sz="1300" b="1" dirty="0">
                <a:solidFill>
                  <a:schemeClr val="tx1"/>
                </a:solidFill>
                <a:latin typeface="Arial" panose="020B0604020202020204" pitchFamily="34" charset="0"/>
                <a:cs typeface="Arial" panose="020B0604020202020204" pitchFamily="34" charset="0"/>
              </a:rPr>
              <a:t>oc</a:t>
            </a:r>
            <a:r>
              <a:rPr lang="en-US" sz="1300" b="1" spc="-60" dirty="0">
                <a:solidFill>
                  <a:schemeClr val="tx1"/>
                </a:solidFill>
                <a:latin typeface="Arial" panose="020B0604020202020204" pitchFamily="34" charset="0"/>
                <a:cs typeface="Arial" panose="020B0604020202020204" pitchFamily="34" charset="0"/>
              </a:rPr>
              <a:t>k</a:t>
            </a:r>
            <a:r>
              <a:rPr lang="en-US" sz="1300" b="1" spc="-15" dirty="0">
                <a:solidFill>
                  <a:schemeClr val="tx1"/>
                </a:solidFill>
                <a:latin typeface="Arial" panose="020B0604020202020204" pitchFamily="34" charset="0"/>
                <a:cs typeface="Arial" panose="020B0604020202020204" pitchFamily="34" charset="0"/>
              </a:rPr>
              <a:t>e</a:t>
            </a:r>
            <a:r>
              <a:rPr lang="en-US" sz="1300" b="1" dirty="0">
                <a:solidFill>
                  <a:schemeClr val="tx1"/>
                </a:solidFill>
                <a:latin typeface="Arial" panose="020B0604020202020204" pitchFamily="34" charset="0"/>
                <a:cs typeface="Arial" panose="020B0604020202020204" pitchFamily="34" charset="0"/>
              </a:rPr>
              <a:t>t </a:t>
            </a:r>
            <a:r>
              <a:rPr lang="en-US" sz="1300" b="1" spc="5" dirty="0">
                <a:solidFill>
                  <a:schemeClr val="tx1"/>
                </a:solidFill>
                <a:latin typeface="Arial" panose="020B0604020202020204" pitchFamily="34" charset="0"/>
                <a:cs typeface="Arial" panose="020B0604020202020204" pitchFamily="34" charset="0"/>
              </a:rPr>
              <a:t>P</a:t>
            </a:r>
            <a:r>
              <a:rPr lang="en-US" sz="1300" b="1" spc="-40" dirty="0">
                <a:solidFill>
                  <a:schemeClr val="tx1"/>
                </a:solidFill>
                <a:latin typeface="Arial" panose="020B0604020202020204" pitchFamily="34" charset="0"/>
                <a:cs typeface="Arial" panose="020B0604020202020204" pitchFamily="34" charset="0"/>
              </a:rPr>
              <a:t>r</a:t>
            </a:r>
            <a:r>
              <a:rPr lang="en-US" sz="1300" b="1" dirty="0">
                <a:solidFill>
                  <a:schemeClr val="tx1"/>
                </a:solidFill>
                <a:latin typeface="Arial" panose="020B0604020202020204" pitchFamily="34" charset="0"/>
                <a:cs typeface="Arial" panose="020B0604020202020204" pitchFamily="34" charset="0"/>
              </a:rPr>
              <a:t>op</a:t>
            </a:r>
            <a:r>
              <a:rPr lang="en-US" sz="1300" b="1" spc="5" dirty="0">
                <a:solidFill>
                  <a:schemeClr val="tx1"/>
                </a:solidFill>
                <a:latin typeface="Arial" panose="020B0604020202020204" pitchFamily="34" charset="0"/>
                <a:cs typeface="Arial" panose="020B0604020202020204" pitchFamily="34" charset="0"/>
              </a:rPr>
              <a:t>u</a:t>
            </a:r>
            <a:r>
              <a:rPr lang="en-US" sz="1300" b="1" dirty="0">
                <a:solidFill>
                  <a:schemeClr val="tx1"/>
                </a:solidFill>
                <a:latin typeface="Arial" panose="020B0604020202020204" pitchFamily="34" charset="0"/>
                <a:cs typeface="Arial" panose="020B0604020202020204" pitchFamily="34" charset="0"/>
              </a:rPr>
              <a:t>l</a:t>
            </a:r>
            <a:r>
              <a:rPr lang="en-US" sz="1300" b="1" spc="-10" dirty="0">
                <a:solidFill>
                  <a:schemeClr val="tx1"/>
                </a:solidFill>
                <a:latin typeface="Arial" panose="020B0604020202020204" pitchFamily="34" charset="0"/>
                <a:cs typeface="Arial" panose="020B0604020202020204" pitchFamily="34" charset="0"/>
              </a:rPr>
              <a:t>s</a:t>
            </a:r>
            <a:r>
              <a:rPr lang="en-US" sz="1300" b="1" dirty="0">
                <a:solidFill>
                  <a:schemeClr val="tx1"/>
                </a:solidFill>
                <a:latin typeface="Arial" panose="020B0604020202020204" pitchFamily="34" charset="0"/>
                <a:cs typeface="Arial" panose="020B0604020202020204" pitchFamily="34" charset="0"/>
              </a:rPr>
              <a:t>ion</a:t>
            </a:r>
            <a:r>
              <a:rPr lang="en-US" sz="1300" b="1" spc="-10" dirty="0">
                <a:solidFill>
                  <a:schemeClr val="tx1"/>
                </a:solidFill>
                <a:latin typeface="Arial" panose="020B0604020202020204" pitchFamily="34" charset="0"/>
                <a:cs typeface="Arial" panose="020B0604020202020204" pitchFamily="34" charset="0"/>
              </a:rPr>
              <a:t> </a:t>
            </a:r>
            <a:r>
              <a:rPr lang="en-US" sz="1300" b="1" spc="-25" dirty="0">
                <a:solidFill>
                  <a:schemeClr val="tx1"/>
                </a:solidFill>
                <a:latin typeface="Arial" panose="020B0604020202020204" pitchFamily="34" charset="0"/>
                <a:cs typeface="Arial" panose="020B0604020202020204" pitchFamily="34" charset="0"/>
              </a:rPr>
              <a:t>T</a:t>
            </a:r>
            <a:r>
              <a:rPr lang="en-US" sz="1300" b="1" dirty="0">
                <a:solidFill>
                  <a:schemeClr val="tx1"/>
                </a:solidFill>
                <a:latin typeface="Arial" panose="020B0604020202020204" pitchFamily="34" charset="0"/>
                <a:cs typeface="Arial" panose="020B0604020202020204" pitchFamily="34" charset="0"/>
              </a:rPr>
              <a:t>e</a:t>
            </a:r>
            <a:r>
              <a:rPr lang="en-US" sz="1300" b="1" spc="-30" dirty="0">
                <a:solidFill>
                  <a:schemeClr val="tx1"/>
                </a:solidFill>
                <a:latin typeface="Arial" panose="020B0604020202020204" pitchFamily="34" charset="0"/>
                <a:cs typeface="Arial" panose="020B0604020202020204" pitchFamily="34" charset="0"/>
              </a:rPr>
              <a:t>s</a:t>
            </a:r>
            <a:r>
              <a:rPr lang="en-US" sz="1300" b="1" dirty="0">
                <a:solidFill>
                  <a:schemeClr val="tx1"/>
                </a:solidFill>
                <a:latin typeface="Arial" panose="020B0604020202020204" pitchFamily="34" charset="0"/>
                <a:cs typeface="Arial" panose="020B0604020202020204" pitchFamily="34" charset="0"/>
              </a:rPr>
              <a:t>ting</a:t>
            </a:r>
            <a:r>
              <a:rPr lang="en-US" sz="1300" b="1" spc="5" dirty="0">
                <a:solidFill>
                  <a:schemeClr val="tx1"/>
                </a:solidFill>
                <a:latin typeface="Arial" panose="020B0604020202020204" pitchFamily="34" charset="0"/>
                <a:cs typeface="Arial" panose="020B0604020202020204" pitchFamily="34" charset="0"/>
              </a:rPr>
              <a:t> </a:t>
            </a:r>
            <a:r>
              <a:rPr lang="en-US" sz="1300" b="1" dirty="0">
                <a:solidFill>
                  <a:schemeClr val="tx1"/>
                </a:solidFill>
                <a:latin typeface="Arial" panose="020B0604020202020204" pitchFamily="34" charset="0"/>
                <a:cs typeface="Arial" panose="020B0604020202020204" pitchFamily="34" charset="0"/>
              </a:rPr>
              <a:t>G</a:t>
            </a:r>
            <a:r>
              <a:rPr lang="en-US" sz="1300" b="1" spc="-40" dirty="0">
                <a:solidFill>
                  <a:schemeClr val="tx1"/>
                </a:solidFill>
                <a:latin typeface="Arial" panose="020B0604020202020204" pitchFamily="34" charset="0"/>
                <a:cs typeface="Arial" panose="020B0604020202020204" pitchFamily="34" charset="0"/>
              </a:rPr>
              <a:t>r</a:t>
            </a:r>
            <a:r>
              <a:rPr lang="en-US" sz="1300" b="1" dirty="0">
                <a:solidFill>
                  <a:schemeClr val="tx1"/>
                </a:solidFill>
                <a:latin typeface="Arial" panose="020B0604020202020204" pitchFamily="34" charset="0"/>
                <a:cs typeface="Arial" panose="020B0604020202020204" pitchFamily="34" charset="0"/>
              </a:rPr>
              <a:t>ou</a:t>
            </a:r>
            <a:r>
              <a:rPr lang="en-US" sz="1300" b="1" spc="5" dirty="0">
                <a:solidFill>
                  <a:schemeClr val="tx1"/>
                </a:solidFill>
                <a:latin typeface="Arial" panose="020B0604020202020204" pitchFamily="34" charset="0"/>
                <a:cs typeface="Arial" panose="020B0604020202020204" pitchFamily="34" charset="0"/>
              </a:rPr>
              <a:t>n</a:t>
            </a:r>
            <a:r>
              <a:rPr lang="en-US" sz="1300" b="1" dirty="0">
                <a:solidFill>
                  <a:schemeClr val="tx1"/>
                </a:solidFill>
                <a:latin typeface="Arial" panose="020B0604020202020204" pitchFamily="34" charset="0"/>
                <a:cs typeface="Arial" panose="020B0604020202020204" pitchFamily="34" charset="0"/>
              </a:rPr>
              <a:t>d</a:t>
            </a:r>
          </a:p>
          <a:p>
            <a:pPr marL="469265" lvl="1" indent="0" defTabSz="914400">
              <a:spcBef>
                <a:spcPts val="480"/>
              </a:spcBef>
              <a:buNone/>
              <a:tabLst>
                <a:tab pos="661670" algn="l"/>
              </a:tabLst>
            </a:pPr>
            <a:r>
              <a:rPr lang="en-US" sz="1300" b="1" dirty="0">
                <a:solidFill>
                  <a:schemeClr val="tx1"/>
                </a:solidFill>
                <a:latin typeface="Arial" panose="020B0604020202020204" pitchFamily="34" charset="0"/>
                <a:cs typeface="Arial" panose="020B0604020202020204" pitchFamily="34" charset="0"/>
              </a:rPr>
              <a:t>NASA</a:t>
            </a:r>
          </a:p>
          <a:p>
            <a:pPr marL="469265" lvl="1" indent="0" defTabSz="914400">
              <a:spcBef>
                <a:spcPts val="480"/>
              </a:spcBef>
              <a:buNone/>
              <a:tabLst>
                <a:tab pos="661670" algn="l"/>
              </a:tabLst>
            </a:pPr>
            <a:r>
              <a:rPr lang="en-US" sz="1300" b="1" dirty="0">
                <a:solidFill>
                  <a:schemeClr val="tx1"/>
                </a:solidFill>
                <a:latin typeface="Arial" panose="020B0604020202020204" pitchFamily="34" charset="0"/>
                <a:cs typeface="Arial" panose="020B0604020202020204" pitchFamily="34" charset="0"/>
              </a:rPr>
              <a:t>Departme</a:t>
            </a:r>
            <a:r>
              <a:rPr lang="en-US" sz="1300" b="1" spc="-25" dirty="0">
                <a:solidFill>
                  <a:schemeClr val="tx1"/>
                </a:solidFill>
                <a:latin typeface="Arial" panose="020B0604020202020204" pitchFamily="34" charset="0"/>
                <a:cs typeface="Arial" panose="020B0604020202020204" pitchFamily="34" charset="0"/>
              </a:rPr>
              <a:t>n</a:t>
            </a:r>
            <a:r>
              <a:rPr lang="en-US" sz="1300" b="1" dirty="0">
                <a:solidFill>
                  <a:schemeClr val="tx1"/>
                </a:solidFill>
                <a:latin typeface="Arial" panose="020B0604020202020204" pitchFamily="34" charset="0"/>
                <a:cs typeface="Arial" panose="020B0604020202020204" pitchFamily="34" charset="0"/>
              </a:rPr>
              <a:t>t of</a:t>
            </a:r>
            <a:r>
              <a:rPr lang="en-US" sz="1300" b="1" spc="-5" dirty="0">
                <a:solidFill>
                  <a:schemeClr val="tx1"/>
                </a:solidFill>
                <a:latin typeface="Arial" panose="020B0604020202020204" pitchFamily="34" charset="0"/>
                <a:cs typeface="Arial" panose="020B0604020202020204" pitchFamily="34" charset="0"/>
              </a:rPr>
              <a:t> </a:t>
            </a:r>
            <a:r>
              <a:rPr lang="en-US" sz="1300" b="1" dirty="0">
                <a:solidFill>
                  <a:schemeClr val="tx1"/>
                </a:solidFill>
                <a:latin typeface="Arial" panose="020B0604020202020204" pitchFamily="34" charset="0"/>
                <a:cs typeface="Arial" panose="020B0604020202020204" pitchFamily="34" charset="0"/>
              </a:rPr>
              <a:t>D</a:t>
            </a:r>
            <a:r>
              <a:rPr lang="en-US" sz="1300" b="1" spc="-15" dirty="0">
                <a:solidFill>
                  <a:schemeClr val="tx1"/>
                </a:solidFill>
                <a:latin typeface="Arial" panose="020B0604020202020204" pitchFamily="34" charset="0"/>
                <a:cs typeface="Arial" panose="020B0604020202020204" pitchFamily="34" charset="0"/>
              </a:rPr>
              <a:t>e</a:t>
            </a:r>
            <a:r>
              <a:rPr lang="en-US" sz="1300" b="1" spc="-50" dirty="0">
                <a:solidFill>
                  <a:schemeClr val="tx1"/>
                </a:solidFill>
                <a:latin typeface="Arial" panose="020B0604020202020204" pitchFamily="34" charset="0"/>
                <a:cs typeface="Arial" panose="020B0604020202020204" pitchFamily="34" charset="0"/>
              </a:rPr>
              <a:t>f</a:t>
            </a:r>
            <a:r>
              <a:rPr lang="en-US" sz="1300" b="1" dirty="0">
                <a:solidFill>
                  <a:schemeClr val="tx1"/>
                </a:solidFill>
                <a:latin typeface="Arial" panose="020B0604020202020204" pitchFamily="34" charset="0"/>
                <a:cs typeface="Arial" panose="020B0604020202020204" pitchFamily="34" charset="0"/>
              </a:rPr>
              <a:t>ense</a:t>
            </a:r>
          </a:p>
          <a:p>
            <a:pPr marL="469265" lvl="1" indent="0" defTabSz="914400">
              <a:spcBef>
                <a:spcPts val="480"/>
              </a:spcBef>
              <a:buNone/>
              <a:tabLst>
                <a:tab pos="661670" algn="l"/>
              </a:tabLst>
            </a:pPr>
            <a:r>
              <a:rPr lang="en-US" sz="1300" b="1" dirty="0">
                <a:solidFill>
                  <a:schemeClr val="tx1"/>
                </a:solidFill>
                <a:latin typeface="Arial" panose="020B0604020202020204" pitchFamily="34" charset="0"/>
                <a:cs typeface="Arial" panose="020B0604020202020204" pitchFamily="34" charset="0"/>
              </a:rPr>
              <a:t>P</a:t>
            </a:r>
            <a:r>
              <a:rPr lang="en-US" sz="1300" b="1" spc="-10" dirty="0">
                <a:solidFill>
                  <a:schemeClr val="tx1"/>
                </a:solidFill>
                <a:latin typeface="Arial" panose="020B0604020202020204" pitchFamily="34" charset="0"/>
                <a:cs typeface="Arial" panose="020B0604020202020204" pitchFamily="34" charset="0"/>
              </a:rPr>
              <a:t>r</a:t>
            </a:r>
            <a:r>
              <a:rPr lang="en-US" sz="1300" b="1" dirty="0">
                <a:solidFill>
                  <a:schemeClr val="tx1"/>
                </a:solidFill>
                <a:latin typeface="Arial" panose="020B0604020202020204" pitchFamily="34" charset="0"/>
                <a:cs typeface="Arial" panose="020B0604020202020204" pitchFamily="34" charset="0"/>
              </a:rPr>
              <a:t>i</a:t>
            </a:r>
            <a:r>
              <a:rPr lang="en-US" sz="1300" b="1" spc="-35" dirty="0">
                <a:solidFill>
                  <a:schemeClr val="tx1"/>
                </a:solidFill>
                <a:latin typeface="Arial" panose="020B0604020202020204" pitchFamily="34" charset="0"/>
                <a:cs typeface="Arial" panose="020B0604020202020204" pitchFamily="34" charset="0"/>
              </a:rPr>
              <a:t>v</a:t>
            </a:r>
            <a:r>
              <a:rPr lang="en-US" sz="1300" b="1" spc="-25" dirty="0">
                <a:solidFill>
                  <a:schemeClr val="tx1"/>
                </a:solidFill>
                <a:latin typeface="Arial" panose="020B0604020202020204" pitchFamily="34" charset="0"/>
                <a:cs typeface="Arial" panose="020B0604020202020204" pitchFamily="34" charset="0"/>
              </a:rPr>
              <a:t>at</a:t>
            </a:r>
            <a:r>
              <a:rPr lang="en-US" sz="1300" b="1" dirty="0">
                <a:solidFill>
                  <a:schemeClr val="tx1"/>
                </a:solidFill>
                <a:latin typeface="Arial" panose="020B0604020202020204" pitchFamily="34" charset="0"/>
                <a:cs typeface="Arial" panose="020B0604020202020204" pitchFamily="34" charset="0"/>
              </a:rPr>
              <a:t>e</a:t>
            </a:r>
            <a:r>
              <a:rPr lang="en-US" sz="1300" b="1" spc="25" dirty="0">
                <a:solidFill>
                  <a:schemeClr val="tx1"/>
                </a:solidFill>
                <a:latin typeface="Arial" panose="020B0604020202020204" pitchFamily="34" charset="0"/>
                <a:cs typeface="Arial" panose="020B0604020202020204" pitchFamily="34" charset="0"/>
              </a:rPr>
              <a:t> </a:t>
            </a:r>
            <a:r>
              <a:rPr lang="en-US" sz="1300" b="1" dirty="0">
                <a:solidFill>
                  <a:schemeClr val="tx1"/>
                </a:solidFill>
                <a:latin typeface="Arial" panose="020B0604020202020204" pitchFamily="34" charset="0"/>
                <a:cs typeface="Arial" panose="020B0604020202020204" pitchFamily="34" charset="0"/>
              </a:rPr>
              <a:t>Sec</a:t>
            </a:r>
            <a:r>
              <a:rPr lang="en-US" sz="1300" b="1" spc="-25" dirty="0">
                <a:solidFill>
                  <a:schemeClr val="tx1"/>
                </a:solidFill>
                <a:latin typeface="Arial" panose="020B0604020202020204" pitchFamily="34" charset="0"/>
                <a:cs typeface="Arial" panose="020B0604020202020204" pitchFamily="34" charset="0"/>
              </a:rPr>
              <a:t>t</a:t>
            </a:r>
            <a:r>
              <a:rPr lang="en-US" sz="1300" b="1" dirty="0">
                <a:solidFill>
                  <a:schemeClr val="tx1"/>
                </a:solidFill>
                <a:latin typeface="Arial" panose="020B0604020202020204" pitchFamily="34" charset="0"/>
                <a:cs typeface="Arial" panose="020B0604020202020204" pitchFamily="34" charset="0"/>
              </a:rPr>
              <a:t>or</a:t>
            </a:r>
          </a:p>
          <a:p>
            <a:pPr marL="457200" lvl="1" indent="0" defTabSz="914400">
              <a:spcBef>
                <a:spcPts val="0"/>
              </a:spcBef>
              <a:buNone/>
            </a:pPr>
            <a:endParaRPr lang="en-US" sz="1300" b="1" dirty="0">
              <a:solidFill>
                <a:schemeClr val="tx1"/>
              </a:solidFill>
              <a:latin typeface="Arial" panose="020B0604020202020204" pitchFamily="34" charset="0"/>
              <a:cs typeface="Arial" panose="020B0604020202020204" pitchFamily="34" charset="0"/>
            </a:endParaRPr>
          </a:p>
          <a:p>
            <a:pPr marL="12700" lvl="0" indent="0" defTabSz="914400">
              <a:spcBef>
                <a:spcPts val="0"/>
              </a:spcBef>
              <a:buNone/>
              <a:tabLst>
                <a:tab pos="354965" algn="l"/>
              </a:tabLst>
            </a:pPr>
            <a:r>
              <a:rPr lang="en-US" sz="1300" b="1" dirty="0">
                <a:solidFill>
                  <a:schemeClr val="tx1"/>
                </a:solidFill>
                <a:latin typeface="Arial" panose="020B0604020202020204" pitchFamily="34" charset="0"/>
                <a:cs typeface="Arial" panose="020B0604020202020204" pitchFamily="34" charset="0"/>
              </a:rPr>
              <a:t>He</a:t>
            </a:r>
            <a:r>
              <a:rPr lang="en-US" sz="1300" b="1" spc="-40" dirty="0">
                <a:solidFill>
                  <a:schemeClr val="tx1"/>
                </a:solidFill>
                <a:latin typeface="Arial" panose="020B0604020202020204" pitchFamily="34" charset="0"/>
                <a:cs typeface="Arial" panose="020B0604020202020204" pitchFamily="34" charset="0"/>
              </a:rPr>
              <a:t>a</a:t>
            </a:r>
            <a:r>
              <a:rPr lang="en-US" sz="1300" b="1" dirty="0">
                <a:solidFill>
                  <a:schemeClr val="tx1"/>
                </a:solidFill>
                <a:latin typeface="Arial" panose="020B0604020202020204" pitchFamily="34" charset="0"/>
                <a:cs typeface="Arial" panose="020B0604020202020204" pitchFamily="34" charset="0"/>
              </a:rPr>
              <a:t>vy </a:t>
            </a:r>
            <a:r>
              <a:rPr lang="en-US" sz="1300" b="1" spc="-10" dirty="0">
                <a:solidFill>
                  <a:schemeClr val="tx1"/>
                </a:solidFill>
                <a:latin typeface="Arial" panose="020B0604020202020204" pitchFamily="34" charset="0"/>
                <a:cs typeface="Arial" panose="020B0604020202020204" pitchFamily="34" charset="0"/>
              </a:rPr>
              <a:t>L</a:t>
            </a:r>
            <a:r>
              <a:rPr lang="en-US" sz="1300" b="1" dirty="0">
                <a:solidFill>
                  <a:schemeClr val="tx1"/>
                </a:solidFill>
                <a:latin typeface="Arial" panose="020B0604020202020204" pitchFamily="34" charset="0"/>
                <a:cs typeface="Arial" panose="020B0604020202020204" pitchFamily="34" charset="0"/>
              </a:rPr>
              <a:t>ift</a:t>
            </a:r>
            <a:r>
              <a:rPr lang="en-US" sz="1300" b="1" spc="10" dirty="0">
                <a:solidFill>
                  <a:schemeClr val="tx1"/>
                </a:solidFill>
                <a:latin typeface="Arial" panose="020B0604020202020204" pitchFamily="34" charset="0"/>
                <a:cs typeface="Arial" panose="020B0604020202020204" pitchFamily="34" charset="0"/>
              </a:rPr>
              <a:t> </a:t>
            </a:r>
            <a:r>
              <a:rPr lang="en-US" sz="1300" b="1" dirty="0">
                <a:solidFill>
                  <a:schemeClr val="tx1"/>
                </a:solidFill>
                <a:latin typeface="Arial" panose="020B0604020202020204" pitchFamily="34" charset="0"/>
                <a:cs typeface="Arial" panose="020B0604020202020204" pitchFamily="34" charset="0"/>
              </a:rPr>
              <a:t>and</a:t>
            </a:r>
            <a:r>
              <a:rPr lang="en-US" sz="1300" b="1" spc="-15" dirty="0">
                <a:solidFill>
                  <a:schemeClr val="tx1"/>
                </a:solidFill>
                <a:latin typeface="Arial" panose="020B0604020202020204" pitchFamily="34" charset="0"/>
                <a:cs typeface="Arial" panose="020B0604020202020204" pitchFamily="34" charset="0"/>
              </a:rPr>
              <a:t> </a:t>
            </a:r>
            <a:r>
              <a:rPr lang="en-US" sz="1300" b="1" dirty="0">
                <a:solidFill>
                  <a:schemeClr val="tx1"/>
                </a:solidFill>
                <a:latin typeface="Arial" panose="020B0604020202020204" pitchFamily="34" charset="0"/>
                <a:cs typeface="Arial" panose="020B0604020202020204" pitchFamily="34" charset="0"/>
              </a:rPr>
              <a:t>P</a:t>
            </a:r>
            <a:r>
              <a:rPr lang="en-US" sz="1300" b="1" spc="-45" dirty="0">
                <a:solidFill>
                  <a:schemeClr val="tx1"/>
                </a:solidFill>
                <a:latin typeface="Arial" panose="020B0604020202020204" pitchFamily="34" charset="0"/>
                <a:cs typeface="Arial" panose="020B0604020202020204" pitchFamily="34" charset="0"/>
              </a:rPr>
              <a:t>r</a:t>
            </a:r>
            <a:r>
              <a:rPr lang="en-US" sz="1300" b="1" dirty="0">
                <a:solidFill>
                  <a:schemeClr val="tx1"/>
                </a:solidFill>
                <a:latin typeface="Arial" panose="020B0604020202020204" pitchFamily="34" charset="0"/>
                <a:cs typeface="Arial" panose="020B0604020202020204" pitchFamily="34" charset="0"/>
              </a:rPr>
              <a:t>opul</a:t>
            </a:r>
            <a:r>
              <a:rPr lang="en-US" sz="1300" b="1" spc="-10" dirty="0">
                <a:solidFill>
                  <a:schemeClr val="tx1"/>
                </a:solidFill>
                <a:latin typeface="Arial" panose="020B0604020202020204" pitchFamily="34" charset="0"/>
                <a:cs typeface="Arial" panose="020B0604020202020204" pitchFamily="34" charset="0"/>
              </a:rPr>
              <a:t>s</a:t>
            </a:r>
            <a:r>
              <a:rPr lang="en-US" sz="1300" b="1" dirty="0">
                <a:solidFill>
                  <a:schemeClr val="tx1"/>
                </a:solidFill>
                <a:latin typeface="Arial" panose="020B0604020202020204" pitchFamily="34" charset="0"/>
                <a:cs typeface="Arial" panose="020B0604020202020204" pitchFamily="34" charset="0"/>
              </a:rPr>
              <a:t>ion Technology</a:t>
            </a:r>
          </a:p>
          <a:p>
            <a:pPr marL="0" lvl="0" indent="0" defTabSz="914400">
              <a:spcBef>
                <a:spcPts val="61"/>
              </a:spcBef>
              <a:buNone/>
            </a:pPr>
            <a:endParaRPr lang="en-US" sz="1300" b="1" dirty="0">
              <a:solidFill>
                <a:schemeClr val="tx1"/>
              </a:solidFill>
              <a:latin typeface="Arial" panose="020B0604020202020204" pitchFamily="34" charset="0"/>
              <a:cs typeface="Arial" panose="020B0604020202020204" pitchFamily="34" charset="0"/>
            </a:endParaRPr>
          </a:p>
          <a:p>
            <a:pPr marL="12700" lvl="0" indent="0" defTabSz="914400">
              <a:spcBef>
                <a:spcPts val="0"/>
              </a:spcBef>
              <a:buNone/>
              <a:tabLst>
                <a:tab pos="354965" algn="l"/>
              </a:tabLst>
            </a:pPr>
            <a:r>
              <a:rPr lang="en-US" sz="1300" b="1" dirty="0">
                <a:solidFill>
                  <a:schemeClr val="tx1"/>
                </a:solidFill>
                <a:latin typeface="Arial" panose="020B0604020202020204" pitchFamily="34" charset="0"/>
                <a:cs typeface="Arial" panose="020B0604020202020204" pitchFamily="34" charset="0"/>
              </a:rPr>
              <a:t>Com</a:t>
            </a:r>
            <a:r>
              <a:rPr lang="en-US" sz="1300" b="1" spc="-15" dirty="0">
                <a:solidFill>
                  <a:schemeClr val="tx1"/>
                </a:solidFill>
                <a:latin typeface="Arial" panose="020B0604020202020204" pitchFamily="34" charset="0"/>
                <a:cs typeface="Arial" panose="020B0604020202020204" pitchFamily="34" charset="0"/>
              </a:rPr>
              <a:t>m</a:t>
            </a:r>
            <a:r>
              <a:rPr lang="en-US" sz="1300" b="1" dirty="0">
                <a:solidFill>
                  <a:schemeClr val="tx1"/>
                </a:solidFill>
                <a:latin typeface="Arial" panose="020B0604020202020204" pitchFamily="34" charset="0"/>
                <a:cs typeface="Arial" panose="020B0604020202020204" pitchFamily="34" charset="0"/>
              </a:rPr>
              <a:t>e</a:t>
            </a:r>
            <a:r>
              <a:rPr lang="en-US" sz="1300" b="1" spc="-30" dirty="0">
                <a:solidFill>
                  <a:schemeClr val="tx1"/>
                </a:solidFill>
                <a:latin typeface="Arial" panose="020B0604020202020204" pitchFamily="34" charset="0"/>
                <a:cs typeface="Arial" panose="020B0604020202020204" pitchFamily="34" charset="0"/>
              </a:rPr>
              <a:t>r</a:t>
            </a:r>
            <a:r>
              <a:rPr lang="en-US" sz="1300" b="1" dirty="0">
                <a:solidFill>
                  <a:schemeClr val="tx1"/>
                </a:solidFill>
                <a:latin typeface="Arial" panose="020B0604020202020204" pitchFamily="34" charset="0"/>
                <a:cs typeface="Arial" panose="020B0604020202020204" pitchFamily="34" charset="0"/>
              </a:rPr>
              <a:t>cial</a:t>
            </a:r>
            <a:r>
              <a:rPr lang="en-US" sz="1300" b="1" spc="10" dirty="0">
                <a:solidFill>
                  <a:schemeClr val="tx1"/>
                </a:solidFill>
                <a:latin typeface="Arial" panose="020B0604020202020204" pitchFamily="34" charset="0"/>
                <a:cs typeface="Arial" panose="020B0604020202020204" pitchFamily="34" charset="0"/>
              </a:rPr>
              <a:t> </a:t>
            </a:r>
            <a:r>
              <a:rPr lang="en-US" sz="1300" b="1" dirty="0">
                <a:solidFill>
                  <a:schemeClr val="tx1"/>
                </a:solidFill>
                <a:latin typeface="Arial" panose="020B0604020202020204" pitchFamily="34" charset="0"/>
                <a:cs typeface="Arial" panose="020B0604020202020204" pitchFamily="34" charset="0"/>
              </a:rPr>
              <a:t>C</a:t>
            </a:r>
            <a:r>
              <a:rPr lang="en-US" sz="1300" b="1" spc="-30" dirty="0">
                <a:solidFill>
                  <a:schemeClr val="tx1"/>
                </a:solidFill>
                <a:latin typeface="Arial" panose="020B0604020202020204" pitchFamily="34" charset="0"/>
                <a:cs typeface="Arial" panose="020B0604020202020204" pitchFamily="34" charset="0"/>
              </a:rPr>
              <a:t>r</a:t>
            </a:r>
            <a:r>
              <a:rPr lang="en-US" sz="1300" b="1" spc="-15" dirty="0">
                <a:solidFill>
                  <a:schemeClr val="tx1"/>
                </a:solidFill>
                <a:latin typeface="Arial" panose="020B0604020202020204" pitchFamily="34" charset="0"/>
                <a:cs typeface="Arial" panose="020B0604020202020204" pitchFamily="34" charset="0"/>
              </a:rPr>
              <a:t>e</a:t>
            </a:r>
            <a:r>
              <a:rPr lang="en-US" sz="1300" b="1" dirty="0">
                <a:solidFill>
                  <a:schemeClr val="tx1"/>
                </a:solidFill>
                <a:latin typeface="Arial" panose="020B0604020202020204" pitchFamily="34" charset="0"/>
                <a:cs typeface="Arial" panose="020B0604020202020204" pitchFamily="34" charset="0"/>
              </a:rPr>
              <a:t>w</a:t>
            </a:r>
            <a:r>
              <a:rPr lang="en-US" sz="1300" b="1" spc="-15" dirty="0">
                <a:solidFill>
                  <a:schemeClr val="tx1"/>
                </a:solidFill>
                <a:latin typeface="Arial" panose="020B0604020202020204" pitchFamily="34" charset="0"/>
                <a:cs typeface="Arial" panose="020B0604020202020204" pitchFamily="34" charset="0"/>
              </a:rPr>
              <a:t> </a:t>
            </a:r>
            <a:r>
              <a:rPr lang="en-US" sz="1300" b="1" dirty="0">
                <a:solidFill>
                  <a:schemeClr val="tx1"/>
                </a:solidFill>
                <a:latin typeface="Arial" panose="020B0604020202020204" pitchFamily="34" charset="0"/>
                <a:cs typeface="Arial" panose="020B0604020202020204" pitchFamily="34" charset="0"/>
              </a:rPr>
              <a:t>D</a:t>
            </a:r>
            <a:r>
              <a:rPr lang="en-US" sz="1300" b="1" spc="-10" dirty="0">
                <a:solidFill>
                  <a:schemeClr val="tx1"/>
                </a:solidFill>
                <a:latin typeface="Arial" panose="020B0604020202020204" pitchFamily="34" charset="0"/>
                <a:cs typeface="Arial" panose="020B0604020202020204" pitchFamily="34" charset="0"/>
              </a:rPr>
              <a:t>e</a:t>
            </a:r>
            <a:r>
              <a:rPr lang="en-US" sz="1300" b="1" spc="-30" dirty="0">
                <a:solidFill>
                  <a:schemeClr val="tx1"/>
                </a:solidFill>
                <a:latin typeface="Arial" panose="020B0604020202020204" pitchFamily="34" charset="0"/>
                <a:cs typeface="Arial" panose="020B0604020202020204" pitchFamily="34" charset="0"/>
              </a:rPr>
              <a:t>v</a:t>
            </a:r>
            <a:r>
              <a:rPr lang="en-US" sz="1300" b="1" dirty="0">
                <a:solidFill>
                  <a:schemeClr val="tx1"/>
                </a:solidFill>
                <a:latin typeface="Arial" panose="020B0604020202020204" pitchFamily="34" charset="0"/>
                <a:cs typeface="Arial" panose="020B0604020202020204" pitchFamily="34" charset="0"/>
              </a:rPr>
              <a:t>e</a:t>
            </a:r>
            <a:r>
              <a:rPr lang="en-US" sz="1300" b="1" spc="-5" dirty="0">
                <a:solidFill>
                  <a:schemeClr val="tx1"/>
                </a:solidFill>
                <a:latin typeface="Arial" panose="020B0604020202020204" pitchFamily="34" charset="0"/>
                <a:cs typeface="Arial" panose="020B0604020202020204" pitchFamily="34" charset="0"/>
              </a:rPr>
              <a:t>l</a:t>
            </a:r>
            <a:r>
              <a:rPr lang="en-US" sz="1300" b="1" dirty="0">
                <a:solidFill>
                  <a:schemeClr val="tx1"/>
                </a:solidFill>
                <a:latin typeface="Arial" panose="020B0604020202020204" pitchFamily="34" charset="0"/>
                <a:cs typeface="Arial" panose="020B0604020202020204" pitchFamily="34" charset="0"/>
              </a:rPr>
              <a:t>opme</a:t>
            </a:r>
            <a:r>
              <a:rPr lang="en-US" sz="1300" b="1" spc="-25" dirty="0">
                <a:solidFill>
                  <a:schemeClr val="tx1"/>
                </a:solidFill>
                <a:latin typeface="Arial" panose="020B0604020202020204" pitchFamily="34" charset="0"/>
                <a:cs typeface="Arial" panose="020B0604020202020204" pitchFamily="34" charset="0"/>
              </a:rPr>
              <a:t>n</a:t>
            </a:r>
            <a:r>
              <a:rPr lang="en-US" sz="1300" b="1" dirty="0">
                <a:solidFill>
                  <a:schemeClr val="tx1"/>
                </a:solidFill>
                <a:latin typeface="Arial" panose="020B0604020202020204" pitchFamily="34" charset="0"/>
                <a:cs typeface="Arial" panose="020B0604020202020204" pitchFamily="34" charset="0"/>
              </a:rPr>
              <a:t>t</a:t>
            </a:r>
          </a:p>
          <a:p>
            <a:pPr marL="0" indent="0">
              <a:buNone/>
            </a:pPr>
            <a:endParaRPr lang="en-US" sz="1300" b="1" dirty="0">
              <a:solidFill>
                <a:schemeClr val="tx1"/>
              </a:solidFill>
            </a:endParaRPr>
          </a:p>
          <a:p>
            <a:pPr marL="0" indent="0">
              <a:buNone/>
            </a:pPr>
            <a:r>
              <a:rPr lang="en-US" sz="1300" b="1" dirty="0">
                <a:solidFill>
                  <a:schemeClr val="tx1"/>
                </a:solidFill>
              </a:rPr>
              <a:t>SSC Small Business Video:  </a:t>
            </a:r>
            <a:r>
              <a:rPr lang="en-US" sz="1300" b="1" u="sng" dirty="0">
                <a:hlinkClick r:id="rId3"/>
              </a:rPr>
              <a:t>https://youtu.be/kOp9pi7GZic</a:t>
            </a:r>
            <a:endParaRPr lang="en-US" sz="1300" dirty="0"/>
          </a:p>
          <a:p>
            <a:pPr marL="0" indent="0">
              <a:buNone/>
            </a:pPr>
            <a:r>
              <a:rPr lang="en-US" sz="1300" b="1" dirty="0">
                <a:solidFill>
                  <a:schemeClr val="tx1"/>
                </a:solidFill>
              </a:rPr>
              <a:t>Stennis Space Center Virtual Tour </a:t>
            </a:r>
            <a:r>
              <a:rPr lang="en-US" sz="1300" dirty="0">
                <a:hlinkClick r:id="rId4"/>
              </a:rPr>
              <a:t>https://www.youtube.com/watch?v=tP7bNZt0QBU</a:t>
            </a:r>
            <a:endParaRPr lang="en-US" sz="1300" dirty="0"/>
          </a:p>
          <a:p>
            <a:pPr marL="0" indent="0">
              <a:buNone/>
            </a:pPr>
            <a:endParaRPr lang="en-US" sz="1300" dirty="0"/>
          </a:p>
        </p:txBody>
      </p:sp>
      <p:sp>
        <p:nvSpPr>
          <p:cNvPr id="4" name="Slide Number Placeholder 3">
            <a:extLst>
              <a:ext uri="{FF2B5EF4-FFF2-40B4-BE49-F238E27FC236}">
                <a16:creationId xmlns:a16="http://schemas.microsoft.com/office/drawing/2014/main" id="{9ECA53D4-2B55-4C95-A603-CE5FD2204055}"/>
              </a:ext>
            </a:extLst>
          </p:cNvPr>
          <p:cNvSpPr>
            <a:spLocks noGrp="1"/>
          </p:cNvSpPr>
          <p:nvPr>
            <p:ph type="sldNum" sz="quarter" idx="12"/>
          </p:nvPr>
        </p:nvSpPr>
        <p:spPr>
          <a:xfrm>
            <a:off x="6808279" y="5296958"/>
            <a:ext cx="2057400" cy="304271"/>
          </a:xfrm>
        </p:spPr>
        <p:txBody>
          <a:bodyPr>
            <a:normAutofit/>
          </a:bodyPr>
          <a:lstStyle/>
          <a:p>
            <a:pPr>
              <a:spcAft>
                <a:spcPts val="600"/>
              </a:spcAft>
            </a:pPr>
            <a:fld id="{6D22F896-40B5-4ADD-8801-0D06FADFA095}" type="slidenum">
              <a:rPr lang="en-US">
                <a:solidFill>
                  <a:schemeClr val="bg1"/>
                </a:solidFill>
              </a:rPr>
              <a:pPr>
                <a:spcAft>
                  <a:spcPts val="600"/>
                </a:spcAft>
              </a:pPr>
              <a:t>2</a:t>
            </a:fld>
            <a:endParaRPr lang="en-US" dirty="0">
              <a:solidFill>
                <a:schemeClr val="bg1"/>
              </a:solidFill>
            </a:endParaRPr>
          </a:p>
        </p:txBody>
      </p:sp>
    </p:spTree>
    <p:extLst>
      <p:ext uri="{BB962C8B-B14F-4D97-AF65-F5344CB8AC3E}">
        <p14:creationId xmlns:p14="http://schemas.microsoft.com/office/powerpoint/2010/main" val="3390994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F92ED6-0663-4E53-82D7-5B849137804B}"/>
              </a:ext>
            </a:extLst>
          </p:cNvPr>
          <p:cNvSpPr>
            <a:spLocks noGrp="1"/>
          </p:cNvSpPr>
          <p:nvPr>
            <p:ph type="sldNum" sz="quarter" idx="12"/>
          </p:nvPr>
        </p:nvSpPr>
        <p:spPr/>
        <p:txBody>
          <a:bodyPr/>
          <a:lstStyle/>
          <a:p>
            <a:fld id="{6D22F896-40B5-4ADD-8801-0D06FADFA095}" type="slidenum">
              <a:rPr lang="en-US" smtClean="0"/>
              <a:t>20</a:t>
            </a:fld>
            <a:endParaRPr lang="en-US" dirty="0"/>
          </a:p>
        </p:txBody>
      </p:sp>
      <p:pic>
        <p:nvPicPr>
          <p:cNvPr id="6" name="Picture 5">
            <a:extLst>
              <a:ext uri="{FF2B5EF4-FFF2-40B4-BE49-F238E27FC236}">
                <a16:creationId xmlns:a16="http://schemas.microsoft.com/office/drawing/2014/main" id="{338E7086-4146-4387-868E-A75A2E7C5859}"/>
              </a:ext>
            </a:extLst>
          </p:cNvPr>
          <p:cNvPicPr>
            <a:picLocks noChangeAspect="1"/>
          </p:cNvPicPr>
          <p:nvPr/>
        </p:nvPicPr>
        <p:blipFill>
          <a:blip r:embed="rId2"/>
          <a:stretch>
            <a:fillRect/>
          </a:stretch>
        </p:blipFill>
        <p:spPr>
          <a:xfrm>
            <a:off x="0" y="509471"/>
            <a:ext cx="9144000" cy="4696058"/>
          </a:xfrm>
          <a:prstGeom prst="rect">
            <a:avLst/>
          </a:prstGeom>
        </p:spPr>
      </p:pic>
    </p:spTree>
    <p:extLst>
      <p:ext uri="{BB962C8B-B14F-4D97-AF65-F5344CB8AC3E}">
        <p14:creationId xmlns:p14="http://schemas.microsoft.com/office/powerpoint/2010/main" val="280182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3676B-65F5-4FA4-83F9-40A671878D42}"/>
              </a:ext>
            </a:extLst>
          </p:cNvPr>
          <p:cNvSpPr>
            <a:spLocks noGrp="1"/>
          </p:cNvSpPr>
          <p:nvPr>
            <p:ph type="title"/>
          </p:nvPr>
        </p:nvSpPr>
        <p:spPr>
          <a:xfrm>
            <a:off x="282494" y="361703"/>
            <a:ext cx="6192647" cy="633777"/>
          </a:xfrm>
        </p:spPr>
        <p:txBody>
          <a:bodyPr>
            <a:normAutofit fontScale="90000"/>
          </a:bodyPr>
          <a:lstStyle/>
          <a:p>
            <a:pPr algn="ctr"/>
            <a:r>
              <a:rPr lang="en-US" sz="3700" dirty="0">
                <a:effectLst/>
              </a:rPr>
              <a:t>NASA Mentor-Protégé Program</a:t>
            </a:r>
            <a:br>
              <a:rPr lang="en-US" dirty="0">
                <a:effectLst/>
              </a:rPr>
            </a:br>
            <a:endParaRPr lang="en-US" sz="1800" dirty="0"/>
          </a:p>
        </p:txBody>
      </p:sp>
      <p:sp>
        <p:nvSpPr>
          <p:cNvPr id="3" name="Content Placeholder 2">
            <a:extLst>
              <a:ext uri="{FF2B5EF4-FFF2-40B4-BE49-F238E27FC236}">
                <a16:creationId xmlns:a16="http://schemas.microsoft.com/office/drawing/2014/main" id="{22CBB8AC-E52D-4121-B07D-E5F92AF63B1F}"/>
              </a:ext>
            </a:extLst>
          </p:cNvPr>
          <p:cNvSpPr>
            <a:spLocks noGrp="1"/>
          </p:cNvSpPr>
          <p:nvPr>
            <p:ph idx="1"/>
          </p:nvPr>
        </p:nvSpPr>
        <p:spPr>
          <a:xfrm>
            <a:off x="126380" y="1268593"/>
            <a:ext cx="8809464" cy="1288753"/>
          </a:xfrm>
        </p:spPr>
        <p:txBody>
          <a:bodyPr>
            <a:normAutofit fontScale="55000" lnSpcReduction="20000"/>
          </a:bodyPr>
          <a:lstStyle/>
          <a:p>
            <a:pPr marL="0" indent="0">
              <a:buNone/>
            </a:pPr>
            <a:r>
              <a:rPr lang="en-US" sz="2000" dirty="0">
                <a:solidFill>
                  <a:schemeClr val="tx1"/>
                </a:solidFill>
              </a:rPr>
              <a:t>The NASA MPP encourages NASA prime contractors to assist eligible Protégés, thereby enhancing the Protégés’ capabilities to perform on NASA contracts and subcontracts, fostering the establishment of long-term business relationships between these entities and NASA prime contractors, and increasing the overall number of these entities that receive NASA contract and subcontract awards.</a:t>
            </a:r>
          </a:p>
          <a:p>
            <a:pPr marL="0" indent="0">
              <a:buNone/>
            </a:pPr>
            <a:r>
              <a:rPr lang="en-US" sz="2000" b="1" dirty="0"/>
              <a:t>Webpage</a:t>
            </a:r>
            <a:r>
              <a:rPr lang="en-US" sz="2000" dirty="0"/>
              <a:t>: </a:t>
            </a:r>
            <a:r>
              <a:rPr lang="en-US" sz="2000" i="1" u="sng" dirty="0">
                <a:hlinkClick r:id="rId2"/>
              </a:rPr>
              <a:t>https://www.nasa.gov/osbp/mentor-protege-program</a:t>
            </a:r>
            <a:r>
              <a:rPr lang="en-US" sz="2000" dirty="0"/>
              <a:t> </a:t>
            </a:r>
          </a:p>
          <a:p>
            <a:pPr marL="0" indent="0">
              <a:buNone/>
            </a:pPr>
            <a:r>
              <a:rPr lang="en-US" sz="2000" b="1" dirty="0"/>
              <a:t>E-mail Address </a:t>
            </a:r>
            <a:r>
              <a:rPr lang="en-US" sz="2000" u="sng" dirty="0">
                <a:hlinkClick r:id="rId3"/>
              </a:rPr>
              <a:t>MSFC-NASAMentorProtegeProgram@mail.nasa.gov</a:t>
            </a:r>
            <a:r>
              <a:rPr lang="en-US" sz="2000" dirty="0"/>
              <a:t> </a:t>
            </a:r>
          </a:p>
          <a:p>
            <a:pPr marL="0" indent="0">
              <a:buNone/>
            </a:pPr>
            <a:r>
              <a:rPr lang="en-US" sz="2000" dirty="0">
                <a:solidFill>
                  <a:schemeClr val="tx1"/>
                </a:solidFill>
              </a:rPr>
              <a:t>         Approved Mentors (as of Jan 2023)</a:t>
            </a:r>
            <a:endParaRPr lang="en-US" sz="1100" dirty="0"/>
          </a:p>
        </p:txBody>
      </p:sp>
      <p:sp>
        <p:nvSpPr>
          <p:cNvPr id="4" name="Slide Number Placeholder 3">
            <a:extLst>
              <a:ext uri="{FF2B5EF4-FFF2-40B4-BE49-F238E27FC236}">
                <a16:creationId xmlns:a16="http://schemas.microsoft.com/office/drawing/2014/main" id="{F54FFF19-9D4D-49FD-9B2D-9CF0D9737915}"/>
              </a:ext>
            </a:extLst>
          </p:cNvPr>
          <p:cNvSpPr>
            <a:spLocks noGrp="1"/>
          </p:cNvSpPr>
          <p:nvPr>
            <p:ph type="sldNum" sz="quarter" idx="12"/>
          </p:nvPr>
        </p:nvSpPr>
        <p:spPr/>
        <p:txBody>
          <a:bodyPr/>
          <a:lstStyle/>
          <a:p>
            <a:fld id="{6D22F896-40B5-4ADD-8801-0D06FADFA095}" type="slidenum">
              <a:rPr lang="en-US" smtClean="0"/>
              <a:t>21</a:t>
            </a:fld>
            <a:endParaRPr lang="en-US" dirty="0"/>
          </a:p>
        </p:txBody>
      </p:sp>
      <p:sp>
        <p:nvSpPr>
          <p:cNvPr id="5" name="TextBox 4">
            <a:extLst>
              <a:ext uri="{FF2B5EF4-FFF2-40B4-BE49-F238E27FC236}">
                <a16:creationId xmlns:a16="http://schemas.microsoft.com/office/drawing/2014/main" id="{A819B813-E02C-4455-AB6E-9C54C4F056DE}"/>
              </a:ext>
            </a:extLst>
          </p:cNvPr>
          <p:cNvSpPr txBox="1"/>
          <p:nvPr/>
        </p:nvSpPr>
        <p:spPr>
          <a:xfrm>
            <a:off x="282494" y="2556701"/>
            <a:ext cx="4683513" cy="2354491"/>
          </a:xfrm>
          <a:prstGeom prst="rect">
            <a:avLst/>
          </a:prstGeom>
          <a:noFill/>
        </p:spPr>
        <p:txBody>
          <a:bodyPr wrap="square" rtlCol="0">
            <a:spAutoFit/>
          </a:bodyPr>
          <a:lstStyle/>
          <a:p>
            <a:pPr marL="171450" indent="-171450" algn="l" rtl="0" eaLnBrk="1" fontAlgn="ctr" latinLnBrk="0" hangingPunct="1">
              <a:spcBef>
                <a:spcPts val="0"/>
              </a:spcBef>
              <a:spcAft>
                <a:spcPts val="0"/>
              </a:spcAft>
              <a:buFont typeface="Arial" panose="020B0604020202020204" pitchFamily="34" charset="0"/>
              <a:buChar char="•"/>
            </a:pPr>
            <a:r>
              <a:rPr lang="en-US" sz="1050" b="0" u="none" strike="noStrike" kern="1200" dirty="0">
                <a:solidFill>
                  <a:srgbClr val="000000"/>
                </a:solidFill>
                <a:effectLst/>
              </a:rPr>
              <a:t>a.i. Solutions, Inc.</a:t>
            </a:r>
            <a:endParaRPr lang="en-US" sz="1050" b="0" u="none" strike="noStrike" dirty="0">
              <a:effectLst/>
            </a:endParaRPr>
          </a:p>
          <a:p>
            <a:pPr marL="171450" indent="-171450" algn="l" rtl="0" eaLnBrk="1" fontAlgn="ctr" latinLnBrk="0" hangingPunct="1">
              <a:spcBef>
                <a:spcPts val="0"/>
              </a:spcBef>
              <a:spcAft>
                <a:spcPts val="0"/>
              </a:spcAft>
              <a:buFont typeface="Arial" panose="020B0604020202020204" pitchFamily="34" charset="0"/>
              <a:buChar char="•"/>
            </a:pPr>
            <a:r>
              <a:rPr lang="en-US" sz="1050" b="0" u="none" strike="noStrike" kern="1200" dirty="0">
                <a:solidFill>
                  <a:srgbClr val="000000"/>
                </a:solidFill>
                <a:effectLst/>
              </a:rPr>
              <a:t>AECOM</a:t>
            </a:r>
            <a:endParaRPr lang="en-US" sz="1050" b="0" u="none" strike="noStrike" dirty="0">
              <a:effectLst/>
            </a:endParaRPr>
          </a:p>
          <a:p>
            <a:pPr marL="171450" indent="-171450" algn="l" rtl="0" eaLnBrk="1" fontAlgn="ctr" latinLnBrk="0" hangingPunct="1">
              <a:spcBef>
                <a:spcPts val="0"/>
              </a:spcBef>
              <a:spcAft>
                <a:spcPts val="0"/>
              </a:spcAft>
              <a:buFont typeface="Arial" panose="020B0604020202020204" pitchFamily="34" charset="0"/>
              <a:buChar char="•"/>
            </a:pPr>
            <a:r>
              <a:rPr lang="en-US" sz="1050" b="0" u="none" strike="noStrike" kern="1200" dirty="0">
                <a:solidFill>
                  <a:srgbClr val="000000"/>
                </a:solidFill>
                <a:effectLst/>
              </a:rPr>
              <a:t>Amentum Services, Inc. </a:t>
            </a:r>
            <a:r>
              <a:rPr lang="en-US" sz="1050" b="1" u="none" strike="noStrike" kern="1200" dirty="0">
                <a:solidFill>
                  <a:srgbClr val="000000"/>
                </a:solidFill>
                <a:effectLst/>
              </a:rPr>
              <a:t>(New Mentor)</a:t>
            </a:r>
            <a:endParaRPr lang="en-US" sz="1050" b="0" u="none" strike="noStrike" dirty="0">
              <a:effectLst/>
            </a:endParaRPr>
          </a:p>
          <a:p>
            <a:pPr marL="171450" indent="-171450" algn="l" rtl="0" eaLnBrk="1" fontAlgn="ctr" latinLnBrk="0" hangingPunct="1">
              <a:spcBef>
                <a:spcPts val="0"/>
              </a:spcBef>
              <a:spcAft>
                <a:spcPts val="0"/>
              </a:spcAft>
              <a:buFont typeface="Arial" panose="020B0604020202020204" pitchFamily="34" charset="0"/>
              <a:buChar char="•"/>
            </a:pPr>
            <a:r>
              <a:rPr lang="en-US" sz="1050" b="0" u="none" strike="noStrike" kern="1200" dirty="0">
                <a:solidFill>
                  <a:srgbClr val="000000"/>
                </a:solidFill>
                <a:effectLst/>
              </a:rPr>
              <a:t>Bastion Technologies, Inc. </a:t>
            </a:r>
            <a:r>
              <a:rPr lang="en-US" sz="1050" b="1" u="none" strike="noStrike" kern="1200" dirty="0">
                <a:solidFill>
                  <a:srgbClr val="000000"/>
                </a:solidFill>
                <a:effectLst/>
              </a:rPr>
              <a:t>(New</a:t>
            </a:r>
            <a:r>
              <a:rPr lang="en-US" sz="1050" b="1" u="none" strike="noStrike" kern="1200" baseline="0" dirty="0">
                <a:solidFill>
                  <a:srgbClr val="000000"/>
                </a:solidFill>
                <a:effectLst/>
              </a:rPr>
              <a:t> Mentor)</a:t>
            </a:r>
            <a:endParaRPr lang="en-US" sz="1050" b="0" u="none" strike="noStrike" dirty="0">
              <a:effectLst/>
            </a:endParaRPr>
          </a:p>
          <a:p>
            <a:pPr marL="171450" indent="-171450" algn="l" rtl="0" eaLnBrk="1" fontAlgn="ctr" latinLnBrk="0" hangingPunct="1">
              <a:spcBef>
                <a:spcPts val="0"/>
              </a:spcBef>
              <a:spcAft>
                <a:spcPts val="0"/>
              </a:spcAft>
              <a:buFont typeface="Arial" panose="020B0604020202020204" pitchFamily="34" charset="0"/>
              <a:buChar char="•"/>
            </a:pPr>
            <a:r>
              <a:rPr lang="en-US" sz="1050" b="0" u="none" strike="noStrike" kern="1200" dirty="0">
                <a:solidFill>
                  <a:srgbClr val="000000"/>
                </a:solidFill>
                <a:effectLst/>
              </a:rPr>
              <a:t>Bechtel National, Inc. </a:t>
            </a:r>
            <a:r>
              <a:rPr lang="en-US" sz="1050" b="1" u="none" strike="noStrike" kern="1200" dirty="0">
                <a:solidFill>
                  <a:srgbClr val="000000"/>
                </a:solidFill>
                <a:effectLst/>
              </a:rPr>
              <a:t>(New Mentor)</a:t>
            </a:r>
            <a:endParaRPr lang="en-US" sz="1050" b="0" u="none" strike="noStrike" dirty="0">
              <a:effectLst/>
            </a:endParaRPr>
          </a:p>
          <a:p>
            <a:pPr marL="171450" indent="-171450" algn="l" rtl="0" eaLnBrk="1" fontAlgn="ctr" latinLnBrk="0" hangingPunct="1">
              <a:spcBef>
                <a:spcPts val="0"/>
              </a:spcBef>
              <a:spcAft>
                <a:spcPts val="0"/>
              </a:spcAft>
              <a:buFont typeface="Arial" panose="020B0604020202020204" pitchFamily="34" charset="0"/>
              <a:buChar char="•"/>
            </a:pPr>
            <a:r>
              <a:rPr lang="en-US" sz="1050" b="0" u="none" strike="noStrike" kern="1200" dirty="0">
                <a:solidFill>
                  <a:srgbClr val="000000"/>
                </a:solidFill>
                <a:effectLst/>
              </a:rPr>
              <a:t>Blue Origin </a:t>
            </a:r>
            <a:r>
              <a:rPr lang="en-US" sz="1050" b="1" u="none" strike="noStrike" kern="1200" dirty="0">
                <a:solidFill>
                  <a:srgbClr val="000000"/>
                </a:solidFill>
                <a:effectLst/>
              </a:rPr>
              <a:t>(New Mentor)</a:t>
            </a:r>
            <a:endParaRPr lang="en-US" sz="1050" b="0" u="none" strike="noStrike" dirty="0">
              <a:effectLst/>
            </a:endParaRPr>
          </a:p>
          <a:p>
            <a:pPr marL="171450" indent="-171450" algn="l" rtl="0" eaLnBrk="1" fontAlgn="ctr" latinLnBrk="0" hangingPunct="1">
              <a:spcBef>
                <a:spcPts val="0"/>
              </a:spcBef>
              <a:spcAft>
                <a:spcPts val="0"/>
              </a:spcAft>
              <a:buFont typeface="Arial" panose="020B0604020202020204" pitchFamily="34" charset="0"/>
              <a:buChar char="•"/>
            </a:pPr>
            <a:r>
              <a:rPr lang="en-US" sz="1050" b="0" u="none" strike="noStrike" kern="1200" dirty="0">
                <a:solidFill>
                  <a:srgbClr val="000000"/>
                </a:solidFill>
                <a:effectLst/>
              </a:rPr>
              <a:t>CACI, Inc. – Federal </a:t>
            </a:r>
            <a:r>
              <a:rPr lang="en-US" sz="1050" b="1" u="none" strike="noStrike" kern="1200" dirty="0">
                <a:solidFill>
                  <a:srgbClr val="000000"/>
                </a:solidFill>
                <a:effectLst/>
              </a:rPr>
              <a:t>(New Mentor)</a:t>
            </a:r>
            <a:endParaRPr lang="en-US" sz="1050" b="0" u="none" strike="noStrike" dirty="0">
              <a:effectLst/>
            </a:endParaRPr>
          </a:p>
          <a:p>
            <a:pPr marL="171450" indent="-171450" algn="l" rtl="0" eaLnBrk="1" fontAlgn="ctr" latinLnBrk="0" hangingPunct="1">
              <a:spcBef>
                <a:spcPts val="0"/>
              </a:spcBef>
              <a:spcAft>
                <a:spcPts val="0"/>
              </a:spcAft>
              <a:buFont typeface="Arial" panose="020B0604020202020204" pitchFamily="34" charset="0"/>
              <a:buChar char="•"/>
            </a:pPr>
            <a:r>
              <a:rPr lang="en-US" sz="1050" b="0" u="none" strike="noStrike" kern="1200" dirty="0">
                <a:solidFill>
                  <a:srgbClr val="000000"/>
                </a:solidFill>
                <a:effectLst/>
              </a:rPr>
              <a:t>CH2M Hill, Inc. </a:t>
            </a:r>
            <a:r>
              <a:rPr lang="en-US" sz="1050" b="1" u="none" strike="noStrike" kern="1200" dirty="0">
                <a:solidFill>
                  <a:srgbClr val="000000"/>
                </a:solidFill>
                <a:effectLst/>
              </a:rPr>
              <a:t>(New Mentor)</a:t>
            </a:r>
            <a:endParaRPr lang="en-US" sz="1050" b="0" u="none" strike="noStrike" dirty="0">
              <a:effectLst/>
            </a:endParaRPr>
          </a:p>
          <a:p>
            <a:pPr marL="171450" indent="-171450" algn="l" rtl="0" eaLnBrk="1" fontAlgn="ctr" latinLnBrk="0" hangingPunct="1">
              <a:spcBef>
                <a:spcPts val="0"/>
              </a:spcBef>
              <a:spcAft>
                <a:spcPts val="0"/>
              </a:spcAft>
              <a:buFont typeface="Arial" panose="020B0604020202020204" pitchFamily="34" charset="0"/>
              <a:buChar char="•"/>
            </a:pPr>
            <a:r>
              <a:rPr lang="en-US" sz="1050" b="0" u="none" strike="noStrike" kern="1200" dirty="0">
                <a:solidFill>
                  <a:srgbClr val="000000"/>
                </a:solidFill>
                <a:effectLst/>
              </a:rPr>
              <a:t>Deloitte &amp; Touche, LLP </a:t>
            </a:r>
            <a:r>
              <a:rPr lang="en-US" sz="1050" b="1" u="none" strike="noStrike" kern="1200" dirty="0">
                <a:solidFill>
                  <a:srgbClr val="000000"/>
                </a:solidFill>
                <a:effectLst/>
              </a:rPr>
              <a:t>(New Mentor)</a:t>
            </a:r>
            <a:endParaRPr lang="en-US" sz="1050" b="0" u="none" strike="noStrike" dirty="0">
              <a:effectLst/>
            </a:endParaRPr>
          </a:p>
          <a:p>
            <a:pPr marL="171450" indent="-171450" algn="l" rtl="0" eaLnBrk="1" fontAlgn="ctr" latinLnBrk="0" hangingPunct="1">
              <a:spcBef>
                <a:spcPts val="0"/>
              </a:spcBef>
              <a:spcAft>
                <a:spcPts val="0"/>
              </a:spcAft>
              <a:buFont typeface="Arial" panose="020B0604020202020204" pitchFamily="34" charset="0"/>
              <a:buChar char="•"/>
            </a:pPr>
            <a:r>
              <a:rPr lang="en-US" sz="1050" b="0" u="none" strike="noStrike" kern="1200" dirty="0">
                <a:solidFill>
                  <a:srgbClr val="000000"/>
                </a:solidFill>
                <a:effectLst/>
              </a:rPr>
              <a:t>Enterprise Services, LLC</a:t>
            </a:r>
            <a:endParaRPr lang="en-US" sz="1050" b="0" u="none" strike="noStrike" dirty="0">
              <a:effectLst/>
            </a:endParaRPr>
          </a:p>
          <a:p>
            <a:pPr marL="171450" indent="-171450" algn="l" rtl="0" eaLnBrk="1" fontAlgn="ctr" latinLnBrk="0" hangingPunct="1">
              <a:spcBef>
                <a:spcPts val="0"/>
              </a:spcBef>
              <a:spcAft>
                <a:spcPts val="0"/>
              </a:spcAft>
              <a:buFont typeface="Arial" panose="020B0604020202020204" pitchFamily="34" charset="0"/>
              <a:buChar char="•"/>
            </a:pPr>
            <a:r>
              <a:rPr lang="en-US" sz="1050" b="0" u="none" strike="noStrike" kern="1200" dirty="0">
                <a:solidFill>
                  <a:srgbClr val="000000"/>
                </a:solidFill>
                <a:effectLst/>
              </a:rPr>
              <a:t>General Dynamics Information Technology, Inc. [GDIT] </a:t>
            </a:r>
            <a:r>
              <a:rPr lang="en-US" sz="1050" b="1" u="none" strike="noStrike" kern="1200" dirty="0">
                <a:solidFill>
                  <a:srgbClr val="000000"/>
                </a:solidFill>
                <a:effectLst/>
              </a:rPr>
              <a:t>(New Mentor)</a:t>
            </a:r>
            <a:endParaRPr lang="en-US" sz="1050" b="0" u="none" strike="noStrike" dirty="0">
              <a:effectLst/>
            </a:endParaRPr>
          </a:p>
          <a:p>
            <a:pPr marL="171450" indent="-171450" algn="l" rtl="0" eaLnBrk="1" fontAlgn="ctr" latinLnBrk="0" hangingPunct="1">
              <a:spcBef>
                <a:spcPts val="0"/>
              </a:spcBef>
              <a:spcAft>
                <a:spcPts val="0"/>
              </a:spcAft>
              <a:buFont typeface="Arial" panose="020B0604020202020204" pitchFamily="34" charset="0"/>
              <a:buChar char="•"/>
            </a:pPr>
            <a:r>
              <a:rPr lang="en-US" sz="1050" b="0" u="none" strike="noStrike" kern="1200" dirty="0">
                <a:solidFill>
                  <a:srgbClr val="000000"/>
                </a:solidFill>
                <a:effectLst/>
              </a:rPr>
              <a:t>Honeywell International, Inc. (Aerospace-Glendale)</a:t>
            </a:r>
            <a:endParaRPr lang="en-US" sz="1050" b="0" u="none" strike="noStrike" dirty="0">
              <a:effectLst/>
            </a:endParaRPr>
          </a:p>
          <a:p>
            <a:pPr marL="171450" indent="-171450" algn="l" rtl="0" eaLnBrk="1" fontAlgn="ctr" latinLnBrk="0" hangingPunct="1">
              <a:spcBef>
                <a:spcPts val="0"/>
              </a:spcBef>
              <a:spcAft>
                <a:spcPts val="0"/>
              </a:spcAft>
              <a:buFont typeface="Arial" panose="020B0604020202020204" pitchFamily="34" charset="0"/>
              <a:buChar char="•"/>
            </a:pPr>
            <a:r>
              <a:rPr lang="en-US" sz="1050" b="0" u="none" strike="noStrike" kern="1200" dirty="0">
                <a:solidFill>
                  <a:srgbClr val="000000"/>
                </a:solidFill>
                <a:effectLst/>
              </a:rPr>
              <a:t>Jacobs Technology, Inc</a:t>
            </a:r>
            <a:endParaRPr lang="en-US" sz="1050" b="0" u="none" strike="noStrike" dirty="0">
              <a:effectLst/>
            </a:endParaRPr>
          </a:p>
          <a:p>
            <a:pPr marL="171450" indent="-171450" algn="l" rtl="0" eaLnBrk="1" fontAlgn="ctr" latinLnBrk="0" hangingPunct="1">
              <a:spcBef>
                <a:spcPts val="0"/>
              </a:spcBef>
              <a:spcAft>
                <a:spcPts val="0"/>
              </a:spcAft>
              <a:buFont typeface="Arial" panose="020B0604020202020204" pitchFamily="34" charset="0"/>
              <a:buChar char="•"/>
            </a:pPr>
            <a:r>
              <a:rPr lang="en-US" sz="1050" b="0" u="none" strike="noStrike" kern="1200" dirty="0">
                <a:solidFill>
                  <a:srgbClr val="000000"/>
                </a:solidFill>
                <a:effectLst/>
              </a:rPr>
              <a:t>Jones Edmunds &amp; Associates, Inc. </a:t>
            </a:r>
            <a:r>
              <a:rPr lang="en-US" sz="1050" b="1" u="none" strike="noStrike" kern="1200" dirty="0">
                <a:solidFill>
                  <a:srgbClr val="000000"/>
                </a:solidFill>
                <a:effectLst/>
              </a:rPr>
              <a:t>(New Mentor)</a:t>
            </a:r>
            <a:endParaRPr lang="en-US" sz="1050" b="0" u="none" strike="noStrike" dirty="0">
              <a:effectLst/>
            </a:endParaRPr>
          </a:p>
        </p:txBody>
      </p:sp>
      <p:sp>
        <p:nvSpPr>
          <p:cNvPr id="6" name="TextBox 5">
            <a:extLst>
              <a:ext uri="{FF2B5EF4-FFF2-40B4-BE49-F238E27FC236}">
                <a16:creationId xmlns:a16="http://schemas.microsoft.com/office/drawing/2014/main" id="{4E02BD2F-FE92-4BA9-AC82-F5F7AC6D423A}"/>
              </a:ext>
            </a:extLst>
          </p:cNvPr>
          <p:cNvSpPr txBox="1"/>
          <p:nvPr/>
        </p:nvSpPr>
        <p:spPr>
          <a:xfrm>
            <a:off x="5048224" y="2592993"/>
            <a:ext cx="3716627" cy="2354491"/>
          </a:xfrm>
          <a:prstGeom prst="rect">
            <a:avLst/>
          </a:prstGeom>
          <a:noFill/>
        </p:spPr>
        <p:txBody>
          <a:bodyPr wrap="square" rtlCol="0">
            <a:spAutoFit/>
          </a:bodyPr>
          <a:lstStyle/>
          <a:p>
            <a:pPr marL="171450" indent="-171450" algn="l" rtl="0" eaLnBrk="1" fontAlgn="ctr" latinLnBrk="0" hangingPunct="1">
              <a:spcBef>
                <a:spcPts val="0"/>
              </a:spcBef>
              <a:spcAft>
                <a:spcPts val="0"/>
              </a:spcAft>
              <a:buFont typeface="Arial" panose="020B0604020202020204" pitchFamily="34" charset="0"/>
              <a:buChar char="•"/>
            </a:pPr>
            <a:r>
              <a:rPr lang="en-US" sz="1050" b="0" u="none" strike="noStrike" kern="1200" dirty="0">
                <a:solidFill>
                  <a:srgbClr val="000000"/>
                </a:solidFill>
                <a:effectLst/>
              </a:rPr>
              <a:t>Leidos Innovations Corporation</a:t>
            </a:r>
            <a:endParaRPr lang="en-US" sz="1050" b="0" u="none" strike="noStrike" dirty="0">
              <a:effectLst/>
            </a:endParaRPr>
          </a:p>
          <a:p>
            <a:pPr marL="171450" indent="-171450" algn="l" rtl="0" eaLnBrk="1" fontAlgn="ctr" latinLnBrk="0" hangingPunct="1">
              <a:spcBef>
                <a:spcPts val="0"/>
              </a:spcBef>
              <a:spcAft>
                <a:spcPts val="0"/>
              </a:spcAft>
              <a:buFont typeface="Arial" panose="020B0604020202020204" pitchFamily="34" charset="0"/>
              <a:buChar char="•"/>
            </a:pPr>
            <a:r>
              <a:rPr lang="en-US" sz="1050" b="0" u="none" strike="noStrike" kern="1200" dirty="0">
                <a:solidFill>
                  <a:srgbClr val="000000"/>
                </a:solidFill>
                <a:effectLst/>
              </a:rPr>
              <a:t>LJT &amp; Associates, Inc.</a:t>
            </a:r>
            <a:endParaRPr lang="en-US" sz="1050" b="0" u="none" strike="noStrike" dirty="0">
              <a:effectLst/>
            </a:endParaRPr>
          </a:p>
          <a:p>
            <a:pPr marL="171450" indent="-171450" algn="l" rtl="0" eaLnBrk="1" fontAlgn="ctr" latinLnBrk="0" hangingPunct="1">
              <a:spcBef>
                <a:spcPts val="0"/>
              </a:spcBef>
              <a:spcAft>
                <a:spcPts val="0"/>
              </a:spcAft>
              <a:buFont typeface="Arial" panose="020B0604020202020204" pitchFamily="34" charset="0"/>
              <a:buChar char="•"/>
            </a:pPr>
            <a:r>
              <a:rPr lang="en-US" sz="1050" b="0" u="none" strike="noStrike" kern="1200" dirty="0">
                <a:solidFill>
                  <a:srgbClr val="000000"/>
                </a:solidFill>
                <a:effectLst/>
              </a:rPr>
              <a:t>Lockheed Martin</a:t>
            </a:r>
            <a:endParaRPr lang="en-US" sz="1050" b="0" u="none" strike="noStrike" dirty="0">
              <a:effectLst/>
            </a:endParaRPr>
          </a:p>
          <a:p>
            <a:pPr marL="171450" indent="-171450" algn="l" rtl="0" eaLnBrk="1" fontAlgn="ctr" latinLnBrk="0" hangingPunct="1">
              <a:spcBef>
                <a:spcPts val="0"/>
              </a:spcBef>
              <a:spcAft>
                <a:spcPts val="0"/>
              </a:spcAft>
              <a:buFont typeface="Arial" panose="020B0604020202020204" pitchFamily="34" charset="0"/>
              <a:buChar char="•"/>
            </a:pPr>
            <a:r>
              <a:rPr lang="en-US" sz="1050" b="0" u="none" strike="noStrike" kern="1200" dirty="0">
                <a:solidFill>
                  <a:srgbClr val="000000"/>
                </a:solidFill>
                <a:effectLst/>
              </a:rPr>
              <a:t>Northrop Grumman</a:t>
            </a:r>
            <a:endParaRPr lang="en-US" sz="1050" b="0" u="none" strike="noStrike" dirty="0">
              <a:effectLst/>
            </a:endParaRPr>
          </a:p>
          <a:p>
            <a:pPr marL="171450" indent="-171450" algn="l" rtl="0" eaLnBrk="1" fontAlgn="ctr" latinLnBrk="0" hangingPunct="1">
              <a:spcBef>
                <a:spcPts val="0"/>
              </a:spcBef>
              <a:spcAft>
                <a:spcPts val="0"/>
              </a:spcAft>
              <a:buFont typeface="Arial" panose="020B0604020202020204" pitchFamily="34" charset="0"/>
              <a:buChar char="•"/>
            </a:pPr>
            <a:r>
              <a:rPr lang="en-US" sz="1050" b="0" u="none" strike="noStrike" kern="1200" dirty="0">
                <a:solidFill>
                  <a:srgbClr val="000000"/>
                </a:solidFill>
                <a:effectLst/>
              </a:rPr>
              <a:t>PAE Applied Technologies, LLC</a:t>
            </a:r>
            <a:endParaRPr lang="en-US" sz="1050" b="0" u="none" strike="noStrike" dirty="0">
              <a:effectLst/>
            </a:endParaRPr>
          </a:p>
          <a:p>
            <a:pPr marL="171450" indent="-171450" algn="l" rtl="0" eaLnBrk="1" fontAlgn="ctr" latinLnBrk="0" hangingPunct="1">
              <a:spcBef>
                <a:spcPts val="0"/>
              </a:spcBef>
              <a:spcAft>
                <a:spcPts val="0"/>
              </a:spcAft>
              <a:buFont typeface="Arial" panose="020B0604020202020204" pitchFamily="34" charset="0"/>
              <a:buChar char="•"/>
            </a:pPr>
            <a:r>
              <a:rPr lang="en-US" sz="1050" b="0" u="none" strike="noStrike" kern="1200" dirty="0">
                <a:solidFill>
                  <a:srgbClr val="000000"/>
                </a:solidFill>
                <a:effectLst/>
              </a:rPr>
              <a:t>Peraton, Inc. </a:t>
            </a:r>
            <a:r>
              <a:rPr lang="en-US" sz="1050" b="1" u="none" strike="noStrike" kern="1200" dirty="0">
                <a:solidFill>
                  <a:srgbClr val="000000"/>
                </a:solidFill>
                <a:effectLst/>
              </a:rPr>
              <a:t>(New Mentor)</a:t>
            </a:r>
            <a:endParaRPr lang="en-US" sz="1050" b="0" u="none" strike="noStrike" dirty="0">
              <a:effectLst/>
            </a:endParaRPr>
          </a:p>
          <a:p>
            <a:pPr marL="171450" indent="-171450" algn="l" rtl="0" eaLnBrk="1" fontAlgn="ctr" latinLnBrk="0" hangingPunct="1">
              <a:spcBef>
                <a:spcPts val="0"/>
              </a:spcBef>
              <a:spcAft>
                <a:spcPts val="0"/>
              </a:spcAft>
              <a:buFont typeface="Arial" panose="020B0604020202020204" pitchFamily="34" charset="0"/>
              <a:buChar char="•"/>
            </a:pPr>
            <a:r>
              <a:rPr lang="en-US" sz="1050" b="0" u="none" strike="noStrike" kern="1200" dirty="0">
                <a:solidFill>
                  <a:srgbClr val="000000"/>
                </a:solidFill>
                <a:effectLst/>
              </a:rPr>
              <a:t>Raytheon Company</a:t>
            </a:r>
            <a:endParaRPr lang="en-US" sz="1050" b="0" u="none" strike="noStrike" dirty="0">
              <a:effectLst/>
            </a:endParaRPr>
          </a:p>
          <a:p>
            <a:pPr marL="171450" indent="-171450" algn="l" rtl="0" eaLnBrk="1" fontAlgn="ctr" latinLnBrk="0" hangingPunct="1">
              <a:spcBef>
                <a:spcPts val="0"/>
              </a:spcBef>
              <a:spcAft>
                <a:spcPts val="0"/>
              </a:spcAft>
              <a:buFont typeface="Arial" panose="020B0604020202020204" pitchFamily="34" charset="0"/>
              <a:buChar char="•"/>
            </a:pPr>
            <a:r>
              <a:rPr lang="en-US" sz="1050" b="0" u="none" strike="noStrike" kern="1200" dirty="0">
                <a:solidFill>
                  <a:srgbClr val="000000"/>
                </a:solidFill>
                <a:effectLst/>
              </a:rPr>
              <a:t>REI Systems, Inc. </a:t>
            </a:r>
            <a:r>
              <a:rPr lang="en-US" sz="1050" b="1" u="none" strike="noStrike" kern="1200" dirty="0">
                <a:solidFill>
                  <a:srgbClr val="000000"/>
                </a:solidFill>
                <a:effectLst/>
              </a:rPr>
              <a:t>(New Mentor)</a:t>
            </a:r>
            <a:endParaRPr lang="en-US" sz="1050" b="0" u="none" strike="noStrike" dirty="0">
              <a:effectLst/>
            </a:endParaRPr>
          </a:p>
          <a:p>
            <a:pPr marL="171450" indent="-171450" algn="l" rtl="0" eaLnBrk="1" fontAlgn="ctr" latinLnBrk="0" hangingPunct="1">
              <a:spcBef>
                <a:spcPts val="0"/>
              </a:spcBef>
              <a:spcAft>
                <a:spcPts val="0"/>
              </a:spcAft>
              <a:buFont typeface="Arial" panose="020B0604020202020204" pitchFamily="34" charset="0"/>
              <a:buChar char="•"/>
            </a:pPr>
            <a:r>
              <a:rPr lang="en-US" sz="1050" b="0" u="none" strike="noStrike" kern="1200" dirty="0">
                <a:solidFill>
                  <a:srgbClr val="000000"/>
                </a:solidFill>
                <a:effectLst/>
              </a:rPr>
              <a:t>Science Applications International Corporation (SAIC)</a:t>
            </a:r>
            <a:endParaRPr lang="en-US" sz="1050" b="0" u="none" strike="noStrike" dirty="0">
              <a:effectLst/>
            </a:endParaRPr>
          </a:p>
          <a:p>
            <a:pPr marL="171450" indent="-171450" algn="l" rtl="0" eaLnBrk="1" fontAlgn="ctr" latinLnBrk="0" hangingPunct="1">
              <a:spcBef>
                <a:spcPts val="0"/>
              </a:spcBef>
              <a:spcAft>
                <a:spcPts val="0"/>
              </a:spcAft>
              <a:buFont typeface="Arial" panose="020B0604020202020204" pitchFamily="34" charset="0"/>
              <a:buChar char="•"/>
            </a:pPr>
            <a:r>
              <a:rPr lang="en-US" sz="1050" b="0" u="none" strike="noStrike" kern="1200" dirty="0">
                <a:solidFill>
                  <a:srgbClr val="000000"/>
                </a:solidFill>
                <a:effectLst/>
              </a:rPr>
              <a:t>Sierra Lobo, Inc.</a:t>
            </a:r>
            <a:endParaRPr lang="en-US" sz="1050" b="0" u="none" strike="noStrike" dirty="0">
              <a:effectLst/>
            </a:endParaRPr>
          </a:p>
          <a:p>
            <a:pPr marL="171450" indent="-171450" algn="l" rtl="0" eaLnBrk="1" fontAlgn="ctr" latinLnBrk="0" hangingPunct="1">
              <a:spcBef>
                <a:spcPts val="0"/>
              </a:spcBef>
              <a:spcAft>
                <a:spcPts val="0"/>
              </a:spcAft>
              <a:buFont typeface="Arial" panose="020B0604020202020204" pitchFamily="34" charset="0"/>
              <a:buChar char="•"/>
            </a:pPr>
            <a:r>
              <a:rPr lang="en-US" sz="1050" b="0" u="none" strike="noStrike" kern="1200" dirty="0">
                <a:solidFill>
                  <a:srgbClr val="000000"/>
                </a:solidFill>
                <a:effectLst/>
              </a:rPr>
              <a:t>Southwest Research Institute</a:t>
            </a:r>
            <a:endParaRPr lang="en-US" sz="1050" b="0" u="none" strike="noStrike" dirty="0">
              <a:effectLst/>
            </a:endParaRPr>
          </a:p>
          <a:p>
            <a:pPr marL="171450" indent="-171450" algn="l" rtl="0" eaLnBrk="1" fontAlgn="ctr" latinLnBrk="0" hangingPunct="1">
              <a:spcBef>
                <a:spcPts val="0"/>
              </a:spcBef>
              <a:spcAft>
                <a:spcPts val="0"/>
              </a:spcAft>
              <a:buFont typeface="Arial" panose="020B0604020202020204" pitchFamily="34" charset="0"/>
              <a:buChar char="•"/>
            </a:pPr>
            <a:r>
              <a:rPr lang="en-US" sz="1050" b="0" u="none" strike="noStrike" kern="1200" dirty="0">
                <a:solidFill>
                  <a:srgbClr val="000000"/>
                </a:solidFill>
                <a:effectLst/>
              </a:rPr>
              <a:t>Teledyne Brown Engineering, Inc.</a:t>
            </a:r>
            <a:endParaRPr lang="en-US" sz="1050" b="0" u="none" strike="noStrike" dirty="0">
              <a:effectLst/>
            </a:endParaRPr>
          </a:p>
          <a:p>
            <a:pPr marL="171450" indent="-171450" algn="l" rtl="0" eaLnBrk="1" fontAlgn="ctr" latinLnBrk="0" hangingPunct="1">
              <a:spcBef>
                <a:spcPts val="0"/>
              </a:spcBef>
              <a:spcAft>
                <a:spcPts val="0"/>
              </a:spcAft>
              <a:buFont typeface="Arial" panose="020B0604020202020204" pitchFamily="34" charset="0"/>
              <a:buChar char="•"/>
            </a:pPr>
            <a:r>
              <a:rPr lang="en-US" sz="1050" b="0" u="none" strike="noStrike" kern="1200" dirty="0">
                <a:solidFill>
                  <a:srgbClr val="000000"/>
                </a:solidFill>
                <a:effectLst/>
              </a:rPr>
              <a:t>The Boeing Company</a:t>
            </a:r>
            <a:endParaRPr lang="en-US" sz="1050" b="0" u="none" strike="noStrike" dirty="0">
              <a:effectLst/>
            </a:endParaRPr>
          </a:p>
          <a:p>
            <a:pPr marL="171450" indent="-171450" algn="l" rtl="0" eaLnBrk="1" fontAlgn="ctr" latinLnBrk="0" hangingPunct="1">
              <a:spcBef>
                <a:spcPts val="0"/>
              </a:spcBef>
              <a:spcAft>
                <a:spcPts val="0"/>
              </a:spcAft>
              <a:buFont typeface="Arial" panose="020B0604020202020204" pitchFamily="34" charset="0"/>
              <a:buChar char="•"/>
            </a:pPr>
            <a:r>
              <a:rPr lang="en-US" sz="1050" b="0" u="none" strike="noStrike" kern="1200" dirty="0">
                <a:solidFill>
                  <a:srgbClr val="000000"/>
                </a:solidFill>
                <a:effectLst/>
              </a:rPr>
              <a:t>Wyle Laboratories, Inc. d/b/a KBRWyle</a:t>
            </a:r>
            <a:endParaRPr lang="en-US" sz="1050" b="0" u="none" strike="noStrike" dirty="0">
              <a:effectLst/>
            </a:endParaRPr>
          </a:p>
        </p:txBody>
      </p:sp>
      <p:pic>
        <p:nvPicPr>
          <p:cNvPr id="8" name="Picture 7">
            <a:extLst>
              <a:ext uri="{FF2B5EF4-FFF2-40B4-BE49-F238E27FC236}">
                <a16:creationId xmlns:a16="http://schemas.microsoft.com/office/drawing/2014/main" id="{C8AADB0A-7BFA-49B5-9429-0A2D1B34072F}"/>
              </a:ext>
            </a:extLst>
          </p:cNvPr>
          <p:cNvPicPr>
            <a:picLocks noChangeAspect="1"/>
          </p:cNvPicPr>
          <p:nvPr/>
        </p:nvPicPr>
        <p:blipFill>
          <a:blip r:embed="rId4"/>
          <a:stretch>
            <a:fillRect/>
          </a:stretch>
        </p:blipFill>
        <p:spPr>
          <a:xfrm>
            <a:off x="6816254" y="67082"/>
            <a:ext cx="2038635" cy="971686"/>
          </a:xfrm>
          <a:prstGeom prst="rect">
            <a:avLst/>
          </a:prstGeom>
        </p:spPr>
      </p:pic>
    </p:spTree>
    <p:extLst>
      <p:ext uri="{BB962C8B-B14F-4D97-AF65-F5344CB8AC3E}">
        <p14:creationId xmlns:p14="http://schemas.microsoft.com/office/powerpoint/2010/main" val="2384107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22DB74-27DA-6C42-BDF1-F05B31832608}"/>
              </a:ext>
            </a:extLst>
          </p:cNvPr>
          <p:cNvSpPr>
            <a:spLocks noGrp="1"/>
          </p:cNvSpPr>
          <p:nvPr>
            <p:ph type="title"/>
          </p:nvPr>
        </p:nvSpPr>
        <p:spPr>
          <a:xfrm>
            <a:off x="628650" y="106681"/>
            <a:ext cx="7886700" cy="941070"/>
          </a:xfrm>
        </p:spPr>
        <p:txBody>
          <a:bodyPr>
            <a:normAutofit/>
          </a:bodyPr>
          <a:lstStyle/>
          <a:p>
            <a:r>
              <a:rPr lang="en-US" dirty="0"/>
              <a:t>NASA SBIR/STTR</a:t>
            </a:r>
          </a:p>
        </p:txBody>
      </p:sp>
      <p:sp>
        <p:nvSpPr>
          <p:cNvPr id="4" name="Slide Number Placeholder 3">
            <a:extLst>
              <a:ext uri="{FF2B5EF4-FFF2-40B4-BE49-F238E27FC236}">
                <a16:creationId xmlns:a16="http://schemas.microsoft.com/office/drawing/2014/main" id="{E401799C-364D-7340-AF01-A5E8623F5888}"/>
              </a:ext>
            </a:extLst>
          </p:cNvPr>
          <p:cNvSpPr>
            <a:spLocks noGrp="1"/>
          </p:cNvSpPr>
          <p:nvPr>
            <p:ph type="sldNum" sz="quarter" idx="4"/>
          </p:nvPr>
        </p:nvSpPr>
        <p:spPr>
          <a:xfrm>
            <a:off x="9051648" y="6437462"/>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000" b="1" kern="1200">
                <a:solidFill>
                  <a:srgbClr val="B0B0B0"/>
                </a:solidFill>
                <a:latin typeface="+mj-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fld id="{AC4DA40E-F042-4786-9F90-2440A40F7DC7}" type="slidenum">
              <a:rPr lang="en-US" smtClean="0"/>
              <a:pPr>
                <a:defRPr/>
              </a:pPr>
              <a:t>22</a:t>
            </a:fld>
            <a:endParaRPr lang="en-US" dirty="0"/>
          </a:p>
        </p:txBody>
      </p:sp>
      <p:pic>
        <p:nvPicPr>
          <p:cNvPr id="5" name="Picture 4" descr="NASA SBIR/STTR Phases graphic ">
            <a:extLst>
              <a:ext uri="{FF2B5EF4-FFF2-40B4-BE49-F238E27FC236}">
                <a16:creationId xmlns:a16="http://schemas.microsoft.com/office/drawing/2014/main" id="{D2D09F9F-EA4D-1041-93AC-9ACBF2A460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1499" y="1361510"/>
            <a:ext cx="5245641" cy="3688354"/>
          </a:xfrm>
          <a:prstGeom prst="rect">
            <a:avLst/>
          </a:prstGeom>
        </p:spPr>
      </p:pic>
      <p:sp>
        <p:nvSpPr>
          <p:cNvPr id="2" name="Rectangle 1">
            <a:extLst>
              <a:ext uri="{FF2B5EF4-FFF2-40B4-BE49-F238E27FC236}">
                <a16:creationId xmlns:a16="http://schemas.microsoft.com/office/drawing/2014/main" id="{7F9B4FAE-EF88-419C-B923-75BEE3F03D26}"/>
              </a:ext>
            </a:extLst>
          </p:cNvPr>
          <p:cNvSpPr/>
          <p:nvPr/>
        </p:nvSpPr>
        <p:spPr>
          <a:xfrm>
            <a:off x="182394" y="1266928"/>
            <a:ext cx="3640577" cy="3439403"/>
          </a:xfrm>
          <a:prstGeom prst="rect">
            <a:avLst/>
          </a:prstGeom>
        </p:spPr>
        <p:txBody>
          <a:bodyPr wrap="square">
            <a:spAutoFit/>
          </a:bodyPr>
          <a:lstStyle/>
          <a:p>
            <a:r>
              <a:rPr lang="en-US" dirty="0"/>
              <a:t>https://sbir.nasa.gov/ </a:t>
            </a:r>
          </a:p>
          <a:p>
            <a:endParaRPr lang="en-US" altLang="en-US" sz="1050" b="1" dirty="0"/>
          </a:p>
          <a:p>
            <a:endParaRPr lang="en-US" altLang="en-US" sz="1050" b="1" dirty="0"/>
          </a:p>
          <a:p>
            <a:endParaRPr lang="en-US" altLang="en-US" sz="1050" b="1" dirty="0"/>
          </a:p>
          <a:p>
            <a:endParaRPr lang="en-US" altLang="en-US" sz="1050" b="1" dirty="0"/>
          </a:p>
          <a:p>
            <a:r>
              <a:rPr lang="en-US" altLang="en-US" sz="1050" b="1" dirty="0"/>
              <a:t>Small Business Innovation Research (SBIR)  </a:t>
            </a:r>
          </a:p>
          <a:p>
            <a:pPr marL="428625" lvl="1" indent="-257175">
              <a:buFont typeface="Arial" panose="020B0604020202020204" pitchFamily="34" charset="0"/>
              <a:buChar char="•"/>
            </a:pPr>
            <a:r>
              <a:rPr lang="en-US" altLang="en-US" sz="1050" dirty="0"/>
              <a:t>A set-aside program for small business concerns to engage in Federal R&amp;D with potential for commercialization</a:t>
            </a:r>
          </a:p>
          <a:p>
            <a:pPr marL="428625" lvl="1" indent="-257175">
              <a:buFont typeface="Arial" panose="020B0604020202020204" pitchFamily="34" charset="0"/>
              <a:buChar char="•"/>
            </a:pPr>
            <a:r>
              <a:rPr lang="en-US" altLang="en-US" sz="1050" dirty="0"/>
              <a:t>Currently, 3.2% of Federal agencies’ extramural R&amp;D budgets &gt;$100M per year</a:t>
            </a:r>
          </a:p>
          <a:p>
            <a:pPr marL="171450" lvl="1"/>
            <a:endParaRPr lang="en-US" altLang="en-US" sz="1050" b="1" dirty="0"/>
          </a:p>
          <a:p>
            <a:r>
              <a:rPr lang="en-US" altLang="en-US" sz="1050" b="1" dirty="0"/>
              <a:t>Small Business Technology Transfer (STTR) </a:t>
            </a:r>
          </a:p>
          <a:p>
            <a:pPr marL="428625" lvl="1" indent="-257175">
              <a:buFont typeface="Arial" panose="020B0604020202020204" pitchFamily="34" charset="0"/>
              <a:buChar char="•"/>
            </a:pPr>
            <a:r>
              <a:rPr lang="en-US" altLang="en-US" sz="1050" dirty="0"/>
              <a:t>A sister set-aside program to facilitate cooperative R&amp;D between small business concerns and U.S. research institutions with potential for commercialization</a:t>
            </a:r>
          </a:p>
          <a:p>
            <a:pPr marL="428625" lvl="1" indent="-257175">
              <a:buFont typeface="Arial" panose="020B0604020202020204" pitchFamily="34" charset="0"/>
              <a:buChar char="•"/>
            </a:pPr>
            <a:r>
              <a:rPr lang="en-US" altLang="en-US" sz="1050" dirty="0"/>
              <a:t>Currently, 0.45% of the extramural research budget for all agencies with a budget &gt;$1B per year</a:t>
            </a:r>
            <a:endParaRPr lang="en-US" sz="1050" dirty="0"/>
          </a:p>
        </p:txBody>
      </p:sp>
    </p:spTree>
    <p:extLst>
      <p:ext uri="{BB962C8B-B14F-4D97-AF65-F5344CB8AC3E}">
        <p14:creationId xmlns:p14="http://schemas.microsoft.com/office/powerpoint/2010/main" val="1631804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FA1893-448F-4E28-8C5E-11BCC546FFB5}"/>
              </a:ext>
            </a:extLst>
          </p:cNvPr>
          <p:cNvSpPr>
            <a:spLocks noGrp="1"/>
          </p:cNvSpPr>
          <p:nvPr>
            <p:ph type="sldNum" sz="quarter" idx="12"/>
          </p:nvPr>
        </p:nvSpPr>
        <p:spPr/>
        <p:txBody>
          <a:bodyPr/>
          <a:lstStyle/>
          <a:p>
            <a:fld id="{6D22F896-40B5-4ADD-8801-0D06FADFA095}" type="slidenum">
              <a:rPr lang="en-US" smtClean="0"/>
              <a:t>23</a:t>
            </a:fld>
            <a:endParaRPr lang="en-US" dirty="0"/>
          </a:p>
        </p:txBody>
      </p:sp>
      <p:pic>
        <p:nvPicPr>
          <p:cNvPr id="17" name="Picture 16">
            <a:extLst>
              <a:ext uri="{FF2B5EF4-FFF2-40B4-BE49-F238E27FC236}">
                <a16:creationId xmlns:a16="http://schemas.microsoft.com/office/drawing/2014/main" id="{930F5602-B817-4C23-B8A2-4B1C2905C267}"/>
              </a:ext>
            </a:extLst>
          </p:cNvPr>
          <p:cNvPicPr>
            <a:picLocks noChangeAspect="1"/>
          </p:cNvPicPr>
          <p:nvPr/>
        </p:nvPicPr>
        <p:blipFill>
          <a:blip r:embed="rId2"/>
          <a:stretch>
            <a:fillRect/>
          </a:stretch>
        </p:blipFill>
        <p:spPr>
          <a:xfrm>
            <a:off x="252759" y="80564"/>
            <a:ext cx="8222166" cy="5568978"/>
          </a:xfrm>
          <a:prstGeom prst="rect">
            <a:avLst/>
          </a:prstGeom>
        </p:spPr>
      </p:pic>
    </p:spTree>
    <p:extLst>
      <p:ext uri="{BB962C8B-B14F-4D97-AF65-F5344CB8AC3E}">
        <p14:creationId xmlns:p14="http://schemas.microsoft.com/office/powerpoint/2010/main" val="234788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22DB74-27DA-6C42-BDF1-F05B31832608}"/>
              </a:ext>
            </a:extLst>
          </p:cNvPr>
          <p:cNvSpPr>
            <a:spLocks noGrp="1"/>
          </p:cNvSpPr>
          <p:nvPr>
            <p:ph type="title"/>
          </p:nvPr>
        </p:nvSpPr>
        <p:spPr>
          <a:xfrm>
            <a:off x="55245" y="106681"/>
            <a:ext cx="8996403" cy="941070"/>
          </a:xfrm>
        </p:spPr>
        <p:txBody>
          <a:bodyPr>
            <a:normAutofit/>
          </a:bodyPr>
          <a:lstStyle/>
          <a:p>
            <a:pPr algn="ctr"/>
            <a:r>
              <a:rPr lang="en-US" sz="2000" b="1" i="0" dirty="0">
                <a:solidFill>
                  <a:srgbClr val="FFFFFF"/>
                </a:solidFill>
                <a:effectLst/>
                <a:latin typeface="Roboto" panose="02000000000000000000" pitchFamily="2" charset="0"/>
              </a:rPr>
              <a:t>NASA Solicitation and Proposal Integrated Review and Evaluation System</a:t>
            </a:r>
            <a:br>
              <a:rPr lang="en-US" sz="2000" b="1" i="0" dirty="0">
                <a:solidFill>
                  <a:srgbClr val="FFFFFF"/>
                </a:solidFill>
                <a:effectLst/>
                <a:latin typeface="Roboto" panose="02000000000000000000" pitchFamily="2" charset="0"/>
              </a:rPr>
            </a:br>
            <a:r>
              <a:rPr lang="en-US" sz="2000" b="1" i="0" dirty="0">
                <a:solidFill>
                  <a:srgbClr val="FFFFFF"/>
                </a:solidFill>
                <a:effectLst/>
                <a:latin typeface="Roboto" panose="02000000000000000000" pitchFamily="2" charset="0"/>
              </a:rPr>
              <a:t>(</a:t>
            </a:r>
            <a:r>
              <a:rPr lang="en-US" sz="2000" dirty="0"/>
              <a:t>NSPIRES)</a:t>
            </a:r>
          </a:p>
        </p:txBody>
      </p:sp>
      <p:sp>
        <p:nvSpPr>
          <p:cNvPr id="4" name="Slide Number Placeholder 3">
            <a:extLst>
              <a:ext uri="{FF2B5EF4-FFF2-40B4-BE49-F238E27FC236}">
                <a16:creationId xmlns:a16="http://schemas.microsoft.com/office/drawing/2014/main" id="{E401799C-364D-7340-AF01-A5E8623F5888}"/>
              </a:ext>
            </a:extLst>
          </p:cNvPr>
          <p:cNvSpPr>
            <a:spLocks noGrp="1"/>
          </p:cNvSpPr>
          <p:nvPr>
            <p:ph type="sldNum" sz="quarter" idx="4"/>
          </p:nvPr>
        </p:nvSpPr>
        <p:spPr>
          <a:xfrm>
            <a:off x="9051648" y="6437462"/>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000" b="1" kern="1200">
                <a:solidFill>
                  <a:srgbClr val="B0B0B0"/>
                </a:solidFill>
                <a:latin typeface="+mj-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fld id="{AC4DA40E-F042-4786-9F90-2440A40F7DC7}" type="slidenum">
              <a:rPr lang="en-US" smtClean="0"/>
              <a:pPr>
                <a:defRPr/>
              </a:pPr>
              <a:t>24</a:t>
            </a:fld>
            <a:endParaRPr lang="en-US" dirty="0"/>
          </a:p>
        </p:txBody>
      </p:sp>
      <p:sp>
        <p:nvSpPr>
          <p:cNvPr id="7" name="TextBox 6">
            <a:extLst>
              <a:ext uri="{FF2B5EF4-FFF2-40B4-BE49-F238E27FC236}">
                <a16:creationId xmlns:a16="http://schemas.microsoft.com/office/drawing/2014/main" id="{E91F877D-FA2A-4CA5-AC99-AE57891186C3}"/>
              </a:ext>
            </a:extLst>
          </p:cNvPr>
          <p:cNvSpPr txBox="1"/>
          <p:nvPr/>
        </p:nvSpPr>
        <p:spPr>
          <a:xfrm>
            <a:off x="222885" y="1156575"/>
            <a:ext cx="5947410" cy="369332"/>
          </a:xfrm>
          <a:prstGeom prst="rect">
            <a:avLst/>
          </a:prstGeom>
          <a:noFill/>
        </p:spPr>
        <p:txBody>
          <a:bodyPr wrap="square">
            <a:spAutoFit/>
          </a:bodyPr>
          <a:lstStyle/>
          <a:p>
            <a:r>
              <a:rPr lang="en-US" dirty="0"/>
              <a:t>https://nspires.nasaprs.com/external/</a:t>
            </a:r>
          </a:p>
        </p:txBody>
      </p:sp>
      <p:sp>
        <p:nvSpPr>
          <p:cNvPr id="9" name="TextBox 8">
            <a:extLst>
              <a:ext uri="{FF2B5EF4-FFF2-40B4-BE49-F238E27FC236}">
                <a16:creationId xmlns:a16="http://schemas.microsoft.com/office/drawing/2014/main" id="{C39CBF56-64A3-4A7B-94E3-5A44A7503C7D}"/>
              </a:ext>
            </a:extLst>
          </p:cNvPr>
          <p:cNvSpPr txBox="1"/>
          <p:nvPr/>
        </p:nvSpPr>
        <p:spPr>
          <a:xfrm>
            <a:off x="53341" y="2866728"/>
            <a:ext cx="3051958" cy="1500411"/>
          </a:xfrm>
          <a:prstGeom prst="rect">
            <a:avLst/>
          </a:prstGeom>
          <a:noFill/>
        </p:spPr>
        <p:txBody>
          <a:bodyPr wrap="square">
            <a:spAutoFit/>
          </a:bodyPr>
          <a:lstStyle/>
          <a:p>
            <a:pPr algn="l"/>
            <a:r>
              <a:rPr lang="en-US" b="1" i="0" dirty="0">
                <a:solidFill>
                  <a:srgbClr val="222222"/>
                </a:solidFill>
                <a:effectLst/>
                <a:latin typeface="Roboto" panose="02000000000000000000" pitchFamily="2" charset="0"/>
              </a:rPr>
              <a:t>Solicitations</a:t>
            </a:r>
          </a:p>
          <a:p>
            <a:pPr algn="l"/>
            <a:r>
              <a:rPr lang="en-US" sz="1050" b="0" i="0" dirty="0">
                <a:solidFill>
                  <a:srgbClr val="212529"/>
                </a:solidFill>
                <a:effectLst/>
                <a:latin typeface="Roboto" panose="02000000000000000000" pitchFamily="2" charset="0"/>
              </a:rPr>
              <a:t>NSPIRES now allow users to </a:t>
            </a:r>
            <a:r>
              <a:rPr lang="en-US" sz="1050" b="0" i="0" u="sng" dirty="0">
                <a:solidFill>
                  <a:srgbClr val="234E98"/>
                </a:solidFill>
                <a:effectLst/>
                <a:latin typeface="Roboto" panose="02000000000000000000" pitchFamily="2" charset="0"/>
                <a:hlinkClick r:id="rId3"/>
              </a:rPr>
              <a:t>SEARCH</a:t>
            </a:r>
            <a:r>
              <a:rPr lang="en-US" sz="1050" b="0" i="0" dirty="0">
                <a:solidFill>
                  <a:srgbClr val="212529"/>
                </a:solidFill>
                <a:effectLst/>
                <a:latin typeface="Roboto" panose="02000000000000000000" pitchFamily="2" charset="0"/>
              </a:rPr>
              <a:t> for and view Proposals and NOIs </a:t>
            </a:r>
            <a:r>
              <a:rPr lang="en-US" sz="1050" b="0" i="0" u="sng" dirty="0">
                <a:solidFill>
                  <a:srgbClr val="234E98"/>
                </a:solidFill>
                <a:effectLst/>
                <a:latin typeface="Roboto" panose="02000000000000000000" pitchFamily="2" charset="0"/>
                <a:hlinkClick r:id="rId4"/>
              </a:rPr>
              <a:t>due in 30 days</a:t>
            </a:r>
            <a:r>
              <a:rPr lang="en-US" sz="1050" b="0" i="0" dirty="0">
                <a:solidFill>
                  <a:srgbClr val="212529"/>
                </a:solidFill>
                <a:effectLst/>
                <a:latin typeface="Roboto" panose="02000000000000000000" pitchFamily="2" charset="0"/>
              </a:rPr>
              <a:t>, </a:t>
            </a:r>
            <a:r>
              <a:rPr lang="en-US" sz="1050" b="0" i="0" u="sng" dirty="0">
                <a:solidFill>
                  <a:srgbClr val="234E98"/>
                </a:solidFill>
                <a:effectLst/>
                <a:latin typeface="Roboto" panose="02000000000000000000" pitchFamily="2" charset="0"/>
                <a:hlinkClick r:id="rId5"/>
              </a:rPr>
              <a:t>FUTURE</a:t>
            </a:r>
            <a:r>
              <a:rPr lang="en-US" sz="1050" b="0" i="0" dirty="0">
                <a:solidFill>
                  <a:srgbClr val="212529"/>
                </a:solidFill>
                <a:effectLst/>
                <a:latin typeface="Roboto" panose="02000000000000000000" pitchFamily="2" charset="0"/>
              </a:rPr>
              <a:t>, and </a:t>
            </a:r>
            <a:r>
              <a:rPr lang="en-US" sz="1050" b="0" i="0" u="sng" dirty="0">
                <a:solidFill>
                  <a:srgbClr val="234E98"/>
                </a:solidFill>
                <a:effectLst/>
                <a:latin typeface="Roboto" panose="02000000000000000000" pitchFamily="2" charset="0"/>
                <a:hlinkClick r:id="rId6"/>
              </a:rPr>
              <a:t>OPEN</a:t>
            </a:r>
            <a:r>
              <a:rPr lang="en-US" sz="1050" b="0" i="0" dirty="0">
                <a:solidFill>
                  <a:srgbClr val="212529"/>
                </a:solidFill>
                <a:effectLst/>
                <a:latin typeface="Roboto" panose="02000000000000000000" pitchFamily="2" charset="0"/>
              </a:rPr>
              <a:t>, </a:t>
            </a:r>
            <a:r>
              <a:rPr lang="en-US" sz="1050" b="0" i="0" u="sng" dirty="0">
                <a:solidFill>
                  <a:srgbClr val="234E98"/>
                </a:solidFill>
                <a:effectLst/>
                <a:latin typeface="Roboto" panose="02000000000000000000" pitchFamily="2" charset="0"/>
                <a:hlinkClick r:id="rId7"/>
              </a:rPr>
              <a:t>CLOSED/PAST</a:t>
            </a:r>
            <a:r>
              <a:rPr lang="en-US" sz="1050" b="0" i="0" dirty="0">
                <a:solidFill>
                  <a:srgbClr val="212529"/>
                </a:solidFill>
                <a:effectLst/>
                <a:latin typeface="Roboto" panose="02000000000000000000" pitchFamily="2" charset="0"/>
              </a:rPr>
              <a:t> NASA research announcements. The full text of the Solicitation Announcements and information about selected proposals, if available, can be viewed and downloaded.</a:t>
            </a:r>
          </a:p>
        </p:txBody>
      </p:sp>
      <p:sp>
        <p:nvSpPr>
          <p:cNvPr id="11" name="TextBox 10">
            <a:extLst>
              <a:ext uri="{FF2B5EF4-FFF2-40B4-BE49-F238E27FC236}">
                <a16:creationId xmlns:a16="http://schemas.microsoft.com/office/drawing/2014/main" id="{05B5016C-4A3F-424D-942F-0EEDD1DE86AA}"/>
              </a:ext>
            </a:extLst>
          </p:cNvPr>
          <p:cNvSpPr txBox="1"/>
          <p:nvPr/>
        </p:nvSpPr>
        <p:spPr>
          <a:xfrm>
            <a:off x="55245" y="1474562"/>
            <a:ext cx="8666838" cy="707886"/>
          </a:xfrm>
          <a:prstGeom prst="rect">
            <a:avLst/>
          </a:prstGeom>
          <a:noFill/>
        </p:spPr>
        <p:txBody>
          <a:bodyPr wrap="square">
            <a:spAutoFit/>
          </a:bodyPr>
          <a:lstStyle/>
          <a:p>
            <a:pPr marL="171450" indent="-171450">
              <a:buFont typeface="Arial" panose="020B0604020202020204" pitchFamily="34" charset="0"/>
              <a:buChar char="•"/>
            </a:pPr>
            <a:r>
              <a:rPr lang="en-US" sz="1000" b="0" i="0" dirty="0">
                <a:solidFill>
                  <a:srgbClr val="212529"/>
                </a:solidFill>
                <a:effectLst/>
                <a:latin typeface="Roboto" panose="02000000000000000000" pitchFamily="2" charset="0"/>
              </a:rPr>
              <a:t>Research in science and technology is an important part of NASA's overall mission. </a:t>
            </a:r>
          </a:p>
          <a:p>
            <a:pPr marL="171450" indent="-171450">
              <a:buFont typeface="Arial" panose="020B0604020202020204" pitchFamily="34" charset="0"/>
              <a:buChar char="•"/>
            </a:pPr>
            <a:r>
              <a:rPr lang="en-US" sz="1000" b="0" i="0" dirty="0">
                <a:solidFill>
                  <a:srgbClr val="212529"/>
                </a:solidFill>
                <a:effectLst/>
                <a:latin typeface="Roboto" panose="02000000000000000000" pitchFamily="2" charset="0"/>
              </a:rPr>
              <a:t>NASA solicits this research through the release of various research announcements in a wide range of science and technology disciplines. </a:t>
            </a:r>
          </a:p>
          <a:p>
            <a:pPr marL="171450" indent="-171450">
              <a:buFont typeface="Arial" panose="020B0604020202020204" pitchFamily="34" charset="0"/>
              <a:buChar char="•"/>
            </a:pPr>
            <a:r>
              <a:rPr lang="en-US" sz="1000" b="0" i="0" dirty="0">
                <a:solidFill>
                  <a:srgbClr val="212529"/>
                </a:solidFill>
                <a:effectLst/>
                <a:latin typeface="Roboto" panose="02000000000000000000" pitchFamily="2" charset="0"/>
              </a:rPr>
              <a:t>NASA uses a peer review process to evaluate and select research proposals submitted in response to these research announcements.</a:t>
            </a:r>
          </a:p>
          <a:p>
            <a:pPr marL="171450" indent="-171450">
              <a:buFont typeface="Arial" panose="020B0604020202020204" pitchFamily="34" charset="0"/>
              <a:buChar char="•"/>
            </a:pPr>
            <a:r>
              <a:rPr lang="en-US" sz="1000" b="0" i="0" dirty="0">
                <a:solidFill>
                  <a:srgbClr val="212529"/>
                </a:solidFill>
                <a:effectLst/>
                <a:latin typeface="Roboto" panose="02000000000000000000" pitchFamily="2" charset="0"/>
              </a:rPr>
              <a:t>Researchers can help NASA achieve national research objectives by submitting research proposals and conducting awarded research.</a:t>
            </a:r>
            <a:endParaRPr lang="en-US" sz="1000" dirty="0"/>
          </a:p>
        </p:txBody>
      </p:sp>
      <p:pic>
        <p:nvPicPr>
          <p:cNvPr id="21" name="Picture 20">
            <a:extLst>
              <a:ext uri="{FF2B5EF4-FFF2-40B4-BE49-F238E27FC236}">
                <a16:creationId xmlns:a16="http://schemas.microsoft.com/office/drawing/2014/main" id="{11380C3F-E393-4074-B3E2-555B23270710}"/>
              </a:ext>
            </a:extLst>
          </p:cNvPr>
          <p:cNvPicPr>
            <a:picLocks noChangeAspect="1"/>
          </p:cNvPicPr>
          <p:nvPr/>
        </p:nvPicPr>
        <p:blipFill>
          <a:blip r:embed="rId8"/>
          <a:stretch>
            <a:fillRect/>
          </a:stretch>
        </p:blipFill>
        <p:spPr>
          <a:xfrm>
            <a:off x="3141345" y="2148840"/>
            <a:ext cx="5947410" cy="3459479"/>
          </a:xfrm>
          <a:prstGeom prst="rect">
            <a:avLst/>
          </a:prstGeom>
        </p:spPr>
      </p:pic>
    </p:spTree>
    <p:extLst>
      <p:ext uri="{BB962C8B-B14F-4D97-AF65-F5344CB8AC3E}">
        <p14:creationId xmlns:p14="http://schemas.microsoft.com/office/powerpoint/2010/main" val="2633799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D950BC-5305-4330-9000-DFD5801E5FB4}"/>
              </a:ext>
            </a:extLst>
          </p:cNvPr>
          <p:cNvSpPr>
            <a:spLocks noGrp="1"/>
          </p:cNvSpPr>
          <p:nvPr>
            <p:ph type="sldNum" sz="quarter" idx="12"/>
          </p:nvPr>
        </p:nvSpPr>
        <p:spPr>
          <a:xfrm>
            <a:off x="6563201" y="5410729"/>
            <a:ext cx="2489454" cy="239929"/>
          </a:xfrm>
        </p:spPr>
        <p:txBody>
          <a:bodyPr/>
          <a:lstStyle/>
          <a:p>
            <a:fld id="{6D22F896-40B5-4ADD-8801-0D06FADFA095}" type="slidenum">
              <a:rPr lang="en-US" smtClean="0"/>
              <a:t>25</a:t>
            </a:fld>
            <a:endParaRPr lang="en-US" dirty="0"/>
          </a:p>
        </p:txBody>
      </p:sp>
      <p:sp>
        <p:nvSpPr>
          <p:cNvPr id="13" name="Title 12">
            <a:extLst>
              <a:ext uri="{FF2B5EF4-FFF2-40B4-BE49-F238E27FC236}">
                <a16:creationId xmlns:a16="http://schemas.microsoft.com/office/drawing/2014/main" id="{E41028EB-4EDB-42EB-9DC5-D7E13EC44F8D}"/>
              </a:ext>
            </a:extLst>
          </p:cNvPr>
          <p:cNvSpPr>
            <a:spLocks noGrp="1"/>
          </p:cNvSpPr>
          <p:nvPr>
            <p:ph type="title"/>
          </p:nvPr>
        </p:nvSpPr>
        <p:spPr>
          <a:xfrm>
            <a:off x="494836" y="304271"/>
            <a:ext cx="7886700" cy="743479"/>
          </a:xfrm>
        </p:spPr>
        <p:txBody>
          <a:bodyPr>
            <a:normAutofit/>
          </a:bodyPr>
          <a:lstStyle/>
          <a:p>
            <a:r>
              <a:rPr lang="en-US" sz="2000" dirty="0"/>
              <a:t>Save Searches and Set Up  Notifications for Contract  Opportunities in SAM.gov.</a:t>
            </a:r>
          </a:p>
        </p:txBody>
      </p:sp>
      <p:pic>
        <p:nvPicPr>
          <p:cNvPr id="3" name="Picture 2">
            <a:extLst>
              <a:ext uri="{FF2B5EF4-FFF2-40B4-BE49-F238E27FC236}">
                <a16:creationId xmlns:a16="http://schemas.microsoft.com/office/drawing/2014/main" id="{522A49BF-AF32-49C3-BE3F-00A4493362C3}"/>
              </a:ext>
            </a:extLst>
          </p:cNvPr>
          <p:cNvPicPr>
            <a:picLocks noChangeAspect="1"/>
          </p:cNvPicPr>
          <p:nvPr/>
        </p:nvPicPr>
        <p:blipFill>
          <a:blip r:embed="rId2"/>
          <a:stretch>
            <a:fillRect/>
          </a:stretch>
        </p:blipFill>
        <p:spPr>
          <a:xfrm>
            <a:off x="6899010" y="340763"/>
            <a:ext cx="2178062" cy="577997"/>
          </a:xfrm>
          <a:prstGeom prst="rect">
            <a:avLst/>
          </a:prstGeom>
        </p:spPr>
      </p:pic>
      <p:pic>
        <p:nvPicPr>
          <p:cNvPr id="8" name="Picture 7">
            <a:extLst>
              <a:ext uri="{FF2B5EF4-FFF2-40B4-BE49-F238E27FC236}">
                <a16:creationId xmlns:a16="http://schemas.microsoft.com/office/drawing/2014/main" id="{5012C92E-992D-41EB-9EBE-6FC362ACE87C}"/>
              </a:ext>
            </a:extLst>
          </p:cNvPr>
          <p:cNvPicPr>
            <a:picLocks noChangeAspect="1"/>
          </p:cNvPicPr>
          <p:nvPr/>
        </p:nvPicPr>
        <p:blipFill>
          <a:blip r:embed="rId3"/>
          <a:stretch>
            <a:fillRect/>
          </a:stretch>
        </p:blipFill>
        <p:spPr>
          <a:xfrm>
            <a:off x="185268" y="1230346"/>
            <a:ext cx="8728275" cy="2814759"/>
          </a:xfrm>
          <a:prstGeom prst="rect">
            <a:avLst/>
          </a:prstGeom>
        </p:spPr>
      </p:pic>
      <p:pic>
        <p:nvPicPr>
          <p:cNvPr id="9" name="Picture 8">
            <a:extLst>
              <a:ext uri="{FF2B5EF4-FFF2-40B4-BE49-F238E27FC236}">
                <a16:creationId xmlns:a16="http://schemas.microsoft.com/office/drawing/2014/main" id="{7366B9A6-0DA2-4E42-A61A-C1BBCEFD336A}"/>
              </a:ext>
            </a:extLst>
          </p:cNvPr>
          <p:cNvPicPr>
            <a:picLocks noChangeAspect="1"/>
          </p:cNvPicPr>
          <p:nvPr/>
        </p:nvPicPr>
        <p:blipFill>
          <a:blip r:embed="rId4"/>
          <a:stretch>
            <a:fillRect/>
          </a:stretch>
        </p:blipFill>
        <p:spPr>
          <a:xfrm>
            <a:off x="4829429" y="1200126"/>
            <a:ext cx="347502" cy="207282"/>
          </a:xfrm>
          <a:prstGeom prst="rect">
            <a:avLst/>
          </a:prstGeom>
        </p:spPr>
      </p:pic>
      <p:pic>
        <p:nvPicPr>
          <p:cNvPr id="10" name="Picture 9">
            <a:extLst>
              <a:ext uri="{FF2B5EF4-FFF2-40B4-BE49-F238E27FC236}">
                <a16:creationId xmlns:a16="http://schemas.microsoft.com/office/drawing/2014/main" id="{535EB7A1-CC06-4E1E-89DD-F3AD9CDF7127}"/>
              </a:ext>
            </a:extLst>
          </p:cNvPr>
          <p:cNvPicPr>
            <a:picLocks noChangeAspect="1"/>
          </p:cNvPicPr>
          <p:nvPr/>
        </p:nvPicPr>
        <p:blipFill>
          <a:blip r:embed="rId5"/>
          <a:stretch>
            <a:fillRect/>
          </a:stretch>
        </p:blipFill>
        <p:spPr>
          <a:xfrm>
            <a:off x="1646880" y="3155303"/>
            <a:ext cx="408467" cy="207282"/>
          </a:xfrm>
          <a:prstGeom prst="rect">
            <a:avLst/>
          </a:prstGeom>
        </p:spPr>
      </p:pic>
      <p:pic>
        <p:nvPicPr>
          <p:cNvPr id="15" name="Picture 14">
            <a:extLst>
              <a:ext uri="{FF2B5EF4-FFF2-40B4-BE49-F238E27FC236}">
                <a16:creationId xmlns:a16="http://schemas.microsoft.com/office/drawing/2014/main" id="{6A99E423-EAAC-42AB-A3B1-5DBE0673E765}"/>
              </a:ext>
            </a:extLst>
          </p:cNvPr>
          <p:cNvPicPr>
            <a:picLocks noChangeAspect="1"/>
          </p:cNvPicPr>
          <p:nvPr/>
        </p:nvPicPr>
        <p:blipFill>
          <a:blip r:embed="rId6"/>
          <a:stretch>
            <a:fillRect/>
          </a:stretch>
        </p:blipFill>
        <p:spPr>
          <a:xfrm>
            <a:off x="8506282" y="1466099"/>
            <a:ext cx="353599" cy="207282"/>
          </a:xfrm>
          <a:prstGeom prst="rect">
            <a:avLst/>
          </a:prstGeom>
        </p:spPr>
      </p:pic>
      <p:pic>
        <p:nvPicPr>
          <p:cNvPr id="19" name="Picture 18">
            <a:extLst>
              <a:ext uri="{FF2B5EF4-FFF2-40B4-BE49-F238E27FC236}">
                <a16:creationId xmlns:a16="http://schemas.microsoft.com/office/drawing/2014/main" id="{9ABF42B8-A720-4D56-B02A-C1549B65E914}"/>
              </a:ext>
            </a:extLst>
          </p:cNvPr>
          <p:cNvPicPr>
            <a:picLocks noChangeAspect="1"/>
          </p:cNvPicPr>
          <p:nvPr/>
        </p:nvPicPr>
        <p:blipFill>
          <a:blip r:embed="rId7"/>
          <a:stretch>
            <a:fillRect/>
          </a:stretch>
        </p:blipFill>
        <p:spPr>
          <a:xfrm>
            <a:off x="4214597" y="3427258"/>
            <a:ext cx="4602295" cy="2083144"/>
          </a:xfrm>
          <a:prstGeom prst="rect">
            <a:avLst/>
          </a:prstGeom>
        </p:spPr>
      </p:pic>
      <p:pic>
        <p:nvPicPr>
          <p:cNvPr id="22" name="Picture 21">
            <a:extLst>
              <a:ext uri="{FF2B5EF4-FFF2-40B4-BE49-F238E27FC236}">
                <a16:creationId xmlns:a16="http://schemas.microsoft.com/office/drawing/2014/main" id="{269C5CBA-B09C-4D7B-91AF-3B98A896CFCF}"/>
              </a:ext>
            </a:extLst>
          </p:cNvPr>
          <p:cNvPicPr>
            <a:picLocks noChangeAspect="1"/>
          </p:cNvPicPr>
          <p:nvPr/>
        </p:nvPicPr>
        <p:blipFill>
          <a:blip r:embed="rId8"/>
          <a:stretch>
            <a:fillRect/>
          </a:stretch>
        </p:blipFill>
        <p:spPr>
          <a:xfrm>
            <a:off x="7021428" y="1851022"/>
            <a:ext cx="2107699" cy="1082854"/>
          </a:xfrm>
          <a:prstGeom prst="rect">
            <a:avLst/>
          </a:prstGeom>
        </p:spPr>
      </p:pic>
      <p:pic>
        <p:nvPicPr>
          <p:cNvPr id="23" name="Picture 22">
            <a:extLst>
              <a:ext uri="{FF2B5EF4-FFF2-40B4-BE49-F238E27FC236}">
                <a16:creationId xmlns:a16="http://schemas.microsoft.com/office/drawing/2014/main" id="{891DB1A7-961C-4F8E-8504-7135257FF05D}"/>
              </a:ext>
            </a:extLst>
          </p:cNvPr>
          <p:cNvPicPr>
            <a:picLocks noChangeAspect="1"/>
          </p:cNvPicPr>
          <p:nvPr/>
        </p:nvPicPr>
        <p:blipFill>
          <a:blip r:embed="rId9"/>
          <a:stretch>
            <a:fillRect/>
          </a:stretch>
        </p:blipFill>
        <p:spPr>
          <a:xfrm rot="10800000">
            <a:off x="7588451" y="2409217"/>
            <a:ext cx="390178" cy="182896"/>
          </a:xfrm>
          <a:prstGeom prst="rect">
            <a:avLst/>
          </a:prstGeom>
        </p:spPr>
      </p:pic>
      <p:pic>
        <p:nvPicPr>
          <p:cNvPr id="24" name="Picture 23">
            <a:extLst>
              <a:ext uri="{FF2B5EF4-FFF2-40B4-BE49-F238E27FC236}">
                <a16:creationId xmlns:a16="http://schemas.microsoft.com/office/drawing/2014/main" id="{E64962B6-A17E-4405-85BC-8B5A8D364816}"/>
              </a:ext>
            </a:extLst>
          </p:cNvPr>
          <p:cNvPicPr>
            <a:picLocks noChangeAspect="1"/>
          </p:cNvPicPr>
          <p:nvPr/>
        </p:nvPicPr>
        <p:blipFill>
          <a:blip r:embed="rId9"/>
          <a:stretch>
            <a:fillRect/>
          </a:stretch>
        </p:blipFill>
        <p:spPr>
          <a:xfrm rot="10800000">
            <a:off x="8710995" y="3539207"/>
            <a:ext cx="390178" cy="182896"/>
          </a:xfrm>
          <a:prstGeom prst="rect">
            <a:avLst/>
          </a:prstGeom>
        </p:spPr>
      </p:pic>
      <p:pic>
        <p:nvPicPr>
          <p:cNvPr id="25" name="Picture 24">
            <a:extLst>
              <a:ext uri="{FF2B5EF4-FFF2-40B4-BE49-F238E27FC236}">
                <a16:creationId xmlns:a16="http://schemas.microsoft.com/office/drawing/2014/main" id="{267C26B7-D406-4283-ABB9-7D75DB45EA95}"/>
              </a:ext>
            </a:extLst>
          </p:cNvPr>
          <p:cNvPicPr>
            <a:picLocks noChangeAspect="1"/>
          </p:cNvPicPr>
          <p:nvPr/>
        </p:nvPicPr>
        <p:blipFill>
          <a:blip r:embed="rId10"/>
          <a:stretch>
            <a:fillRect/>
          </a:stretch>
        </p:blipFill>
        <p:spPr>
          <a:xfrm>
            <a:off x="7139352" y="5100370"/>
            <a:ext cx="396274" cy="182896"/>
          </a:xfrm>
          <a:prstGeom prst="rect">
            <a:avLst/>
          </a:prstGeom>
        </p:spPr>
      </p:pic>
    </p:spTree>
    <p:extLst>
      <p:ext uri="{BB962C8B-B14F-4D97-AF65-F5344CB8AC3E}">
        <p14:creationId xmlns:p14="http://schemas.microsoft.com/office/powerpoint/2010/main" val="3860292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44CFCE-D37A-4E36-B801-0F7F4FFD11A8}"/>
              </a:ext>
            </a:extLst>
          </p:cNvPr>
          <p:cNvSpPr>
            <a:spLocks noGrp="1"/>
          </p:cNvSpPr>
          <p:nvPr>
            <p:ph type="sldNum" sz="quarter" idx="12"/>
          </p:nvPr>
        </p:nvSpPr>
        <p:spPr/>
        <p:txBody>
          <a:bodyPr/>
          <a:lstStyle/>
          <a:p>
            <a:fld id="{6D22F896-40B5-4ADD-8801-0D06FADFA095}" type="slidenum">
              <a:rPr lang="en-US" smtClean="0"/>
              <a:t>26</a:t>
            </a:fld>
            <a:endParaRPr lang="en-US" dirty="0"/>
          </a:p>
        </p:txBody>
      </p:sp>
      <p:sp>
        <p:nvSpPr>
          <p:cNvPr id="8" name="TextBox 7">
            <a:extLst>
              <a:ext uri="{FF2B5EF4-FFF2-40B4-BE49-F238E27FC236}">
                <a16:creationId xmlns:a16="http://schemas.microsoft.com/office/drawing/2014/main" id="{D1A2A288-9993-47F5-AA48-6E45D5DACE7C}"/>
              </a:ext>
            </a:extLst>
          </p:cNvPr>
          <p:cNvSpPr txBox="1"/>
          <p:nvPr/>
        </p:nvSpPr>
        <p:spPr>
          <a:xfrm>
            <a:off x="6266559" y="1261281"/>
            <a:ext cx="2580072" cy="1200329"/>
          </a:xfrm>
          <a:prstGeom prst="rect">
            <a:avLst/>
          </a:prstGeom>
          <a:noFill/>
        </p:spPr>
        <p:txBody>
          <a:bodyPr wrap="square">
            <a:spAutoFit/>
          </a:bodyPr>
          <a:lstStyle/>
          <a:p>
            <a:endParaRPr lang="en-US" dirty="0">
              <a:hlinkClick r:id="" action="ppaction://noaction"/>
            </a:endParaRPr>
          </a:p>
          <a:p>
            <a:r>
              <a:rPr lang="en-US" dirty="0">
                <a:hlinkClick r:id="" action="ppaction://noaction"/>
              </a:rPr>
              <a:t>https://sewp.nasa.gov/</a:t>
            </a:r>
            <a:endParaRPr lang="en-US" dirty="0"/>
          </a:p>
          <a:p>
            <a:endParaRPr lang="en-US" dirty="0"/>
          </a:p>
          <a:p>
            <a:r>
              <a:rPr lang="en-US" dirty="0"/>
              <a:t>/</a:t>
            </a:r>
          </a:p>
        </p:txBody>
      </p:sp>
      <p:pic>
        <p:nvPicPr>
          <p:cNvPr id="12" name="Picture 11">
            <a:extLst>
              <a:ext uri="{FF2B5EF4-FFF2-40B4-BE49-F238E27FC236}">
                <a16:creationId xmlns:a16="http://schemas.microsoft.com/office/drawing/2014/main" id="{F4B1A164-C373-4DB3-B6E1-D8BC03F0FB6D}"/>
              </a:ext>
            </a:extLst>
          </p:cNvPr>
          <p:cNvPicPr>
            <a:picLocks noChangeAspect="1"/>
          </p:cNvPicPr>
          <p:nvPr/>
        </p:nvPicPr>
        <p:blipFill>
          <a:blip r:embed="rId2"/>
          <a:stretch>
            <a:fillRect/>
          </a:stretch>
        </p:blipFill>
        <p:spPr>
          <a:xfrm>
            <a:off x="163550" y="935357"/>
            <a:ext cx="5872976" cy="2697051"/>
          </a:xfrm>
          <a:prstGeom prst="rect">
            <a:avLst/>
          </a:prstGeom>
        </p:spPr>
      </p:pic>
      <p:pic>
        <p:nvPicPr>
          <p:cNvPr id="14" name="Picture 13">
            <a:extLst>
              <a:ext uri="{FF2B5EF4-FFF2-40B4-BE49-F238E27FC236}">
                <a16:creationId xmlns:a16="http://schemas.microsoft.com/office/drawing/2014/main" id="{7B48E4CA-2D53-4A48-9AF2-D52273065E7A}"/>
              </a:ext>
            </a:extLst>
          </p:cNvPr>
          <p:cNvPicPr>
            <a:picLocks noChangeAspect="1"/>
          </p:cNvPicPr>
          <p:nvPr/>
        </p:nvPicPr>
        <p:blipFill>
          <a:blip r:embed="rId3"/>
          <a:stretch>
            <a:fillRect/>
          </a:stretch>
        </p:blipFill>
        <p:spPr>
          <a:xfrm>
            <a:off x="1880840" y="3267485"/>
            <a:ext cx="7062439" cy="1938921"/>
          </a:xfrm>
          <a:prstGeom prst="rect">
            <a:avLst/>
          </a:prstGeom>
        </p:spPr>
      </p:pic>
      <p:sp>
        <p:nvSpPr>
          <p:cNvPr id="16" name="TextBox 15">
            <a:extLst>
              <a:ext uri="{FF2B5EF4-FFF2-40B4-BE49-F238E27FC236}">
                <a16:creationId xmlns:a16="http://schemas.microsoft.com/office/drawing/2014/main" id="{D36D47DC-1490-4B34-8FFC-980ACF34167C}"/>
              </a:ext>
            </a:extLst>
          </p:cNvPr>
          <p:cNvSpPr txBox="1"/>
          <p:nvPr/>
        </p:nvSpPr>
        <p:spPr>
          <a:xfrm>
            <a:off x="230459" y="227940"/>
            <a:ext cx="8712819" cy="523220"/>
          </a:xfrm>
          <a:prstGeom prst="rect">
            <a:avLst/>
          </a:prstGeom>
          <a:noFill/>
        </p:spPr>
        <p:txBody>
          <a:bodyPr wrap="square">
            <a:spAutoFit/>
          </a:bodyPr>
          <a:lstStyle/>
          <a:p>
            <a:pPr algn="ctr"/>
            <a:r>
              <a:rPr lang="en-US" sz="2800" b="1" dirty="0">
                <a:solidFill>
                  <a:schemeClr val="bg1"/>
                </a:solidFill>
                <a:effectLst>
                  <a:outerShdw blurRad="38100" dist="38100" dir="2700000" algn="tl">
                    <a:srgbClr val="000000">
                      <a:alpha val="43137"/>
                    </a:srgbClr>
                  </a:outerShdw>
                </a:effectLst>
              </a:rPr>
              <a:t>SEWP – IT VARs</a:t>
            </a:r>
          </a:p>
        </p:txBody>
      </p:sp>
    </p:spTree>
    <p:extLst>
      <p:ext uri="{BB962C8B-B14F-4D97-AF65-F5344CB8AC3E}">
        <p14:creationId xmlns:p14="http://schemas.microsoft.com/office/powerpoint/2010/main" val="41401763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a:solidFill>
                  <a:srgbClr val="FFFFFF"/>
                </a:solidFill>
              </a:rPr>
              <a:t>Getting a Contract Takes Time</a:t>
            </a:r>
            <a:endParaRPr lang="en-US" sz="3600" dirty="0"/>
          </a:p>
        </p:txBody>
      </p:sp>
      <p:sp>
        <p:nvSpPr>
          <p:cNvPr id="6" name="Content Placeholder 5"/>
          <p:cNvSpPr>
            <a:spLocks noGrp="1"/>
          </p:cNvSpPr>
          <p:nvPr>
            <p:ph idx="1"/>
          </p:nvPr>
        </p:nvSpPr>
        <p:spPr>
          <a:xfrm>
            <a:off x="628650" y="1343556"/>
            <a:ext cx="7886700" cy="3626115"/>
          </a:xfrm>
        </p:spPr>
        <p:txBody>
          <a:bodyPr>
            <a:normAutofit fontScale="77500" lnSpcReduction="20000"/>
          </a:bodyPr>
          <a:lstStyle/>
          <a:p>
            <a:pPr>
              <a:spcBef>
                <a:spcPts val="0"/>
              </a:spcBef>
            </a:pPr>
            <a:r>
              <a:rPr lang="en-US" sz="2200" dirty="0"/>
              <a:t>Research opportunities</a:t>
            </a:r>
          </a:p>
          <a:p>
            <a:pPr>
              <a:spcBef>
                <a:spcPts val="0"/>
              </a:spcBef>
            </a:pPr>
            <a:endParaRPr lang="en-US" sz="2200" dirty="0"/>
          </a:p>
          <a:p>
            <a:pPr>
              <a:spcBef>
                <a:spcPts val="0"/>
              </a:spcBef>
            </a:pPr>
            <a:r>
              <a:rPr lang="en-US" sz="2200" dirty="0"/>
              <a:t>Build relationships</a:t>
            </a:r>
          </a:p>
          <a:p>
            <a:pPr marL="557213" lvl="1" indent="-214313"/>
            <a:r>
              <a:rPr lang="en-US" sz="1900" dirty="0"/>
              <a:t>Research Center Industry Councils</a:t>
            </a:r>
          </a:p>
          <a:p>
            <a:pPr marL="557213" lvl="1" indent="-214313"/>
            <a:r>
              <a:rPr lang="en-US" sz="1900" dirty="0"/>
              <a:t>Mentor-Protégé Program</a:t>
            </a:r>
          </a:p>
          <a:p>
            <a:pPr>
              <a:spcBef>
                <a:spcPts val="0"/>
              </a:spcBef>
            </a:pPr>
            <a:endParaRPr lang="en-US" sz="2200" dirty="0"/>
          </a:p>
          <a:p>
            <a:pPr>
              <a:spcBef>
                <a:spcPts val="0"/>
              </a:spcBef>
            </a:pPr>
            <a:r>
              <a:rPr lang="en-US" sz="2200" dirty="0"/>
              <a:t>Be persistent but not a stalker</a:t>
            </a:r>
          </a:p>
          <a:p>
            <a:pPr>
              <a:spcBef>
                <a:spcPts val="0"/>
              </a:spcBef>
            </a:pPr>
            <a:endParaRPr lang="en-US" sz="2200" dirty="0"/>
          </a:p>
          <a:p>
            <a:pPr>
              <a:spcBef>
                <a:spcPts val="0"/>
              </a:spcBef>
            </a:pPr>
            <a:r>
              <a:rPr lang="en-US" sz="2200" dirty="0"/>
              <a:t>Prepare for upcoming opportunities </a:t>
            </a:r>
            <a:r>
              <a:rPr lang="en-US" sz="2200" b="1" dirty="0"/>
              <a:t>18 to 24 months </a:t>
            </a:r>
            <a:r>
              <a:rPr lang="en-US" sz="2200" dirty="0"/>
              <a:t>in advance of solicitation</a:t>
            </a:r>
          </a:p>
          <a:p>
            <a:pPr>
              <a:spcBef>
                <a:spcPts val="0"/>
              </a:spcBef>
            </a:pPr>
            <a:endParaRPr lang="en-US" sz="2200" dirty="0"/>
          </a:p>
          <a:p>
            <a:pPr>
              <a:spcBef>
                <a:spcPts val="0"/>
              </a:spcBef>
            </a:pPr>
            <a:r>
              <a:rPr lang="en-US" sz="2200" dirty="0"/>
              <a:t>Respond to and review NASA Sources Sought and Request for Information solicitations</a:t>
            </a:r>
          </a:p>
          <a:p>
            <a:pPr>
              <a:spcBef>
                <a:spcPts val="0"/>
              </a:spcBef>
            </a:pPr>
            <a:endParaRPr lang="en-US" sz="2200" dirty="0"/>
          </a:p>
          <a:p>
            <a:r>
              <a:rPr lang="en-US" sz="2200" dirty="0"/>
              <a:t>Phone call vs. Email</a:t>
            </a:r>
          </a:p>
          <a:p>
            <a:endParaRPr lang="en-US" sz="2400" dirty="0"/>
          </a:p>
          <a:p>
            <a:pPr>
              <a:spcBef>
                <a:spcPts val="0"/>
              </a:spcBef>
            </a:pPr>
            <a:endParaRPr lang="en-US" sz="2050" dirty="0"/>
          </a:p>
          <a:p>
            <a:endParaRPr lang="en-US" dirty="0"/>
          </a:p>
        </p:txBody>
      </p:sp>
      <p:pic>
        <p:nvPicPr>
          <p:cNvPr id="7" name="Picture 6" descr="NAS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2884" y="414163"/>
            <a:ext cx="881219" cy="730659"/>
          </a:xfrm>
          <a:prstGeom prst="rect">
            <a:avLst/>
          </a:prstGeom>
        </p:spPr>
      </p:pic>
      <p:sp>
        <p:nvSpPr>
          <p:cNvPr id="2" name="Slide Number Placeholder 1">
            <a:extLst>
              <a:ext uri="{FF2B5EF4-FFF2-40B4-BE49-F238E27FC236}">
                <a16:creationId xmlns:a16="http://schemas.microsoft.com/office/drawing/2014/main" id="{228B22B4-750D-4825-A83B-616F11A7D282}"/>
              </a:ext>
            </a:extLst>
          </p:cNvPr>
          <p:cNvSpPr>
            <a:spLocks noGrp="1"/>
          </p:cNvSpPr>
          <p:nvPr>
            <p:ph type="sldNum" sz="quarter" idx="12"/>
          </p:nvPr>
        </p:nvSpPr>
        <p:spPr/>
        <p:txBody>
          <a:bodyPr/>
          <a:lstStyle/>
          <a:p>
            <a:fld id="{8BB15D7D-7C6D-49F0-BC69-62340384BFBE}" type="slidenum">
              <a:rPr lang="en-US" smtClean="0">
                <a:solidFill>
                  <a:prstClr val="white">
                    <a:tint val="75000"/>
                  </a:prstClr>
                </a:solidFill>
              </a:rPr>
              <a:pPr/>
              <a:t>27</a:t>
            </a:fld>
            <a:endParaRPr lang="en-US" dirty="0">
              <a:solidFill>
                <a:prstClr val="white">
                  <a:tint val="75000"/>
                </a:prstClr>
              </a:solidFill>
            </a:endParaRPr>
          </a:p>
        </p:txBody>
      </p:sp>
    </p:spTree>
    <p:extLst>
      <p:ext uri="{BB962C8B-B14F-4D97-AF65-F5344CB8AC3E}">
        <p14:creationId xmlns:p14="http://schemas.microsoft.com/office/powerpoint/2010/main" val="50738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 calcmode="lin" valueType="num">
                                      <p:cBhvr>
                                        <p:cTn id="12"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6">
                                            <p:txEl>
                                              <p:pRg st="2" end="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 calcmode="lin" valueType="num">
                                      <p:cBhvr>
                                        <p:cTn id="17"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6">
                                            <p:txEl>
                                              <p:pRg st="3" end="3"/>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 calcmode="lin" valueType="num">
                                      <p:cBhvr>
                                        <p:cTn id="22"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6">
                                            <p:txEl>
                                              <p:pRg st="4" end="4"/>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 calcmode="lin" valueType="num">
                                      <p:cBhvr>
                                        <p:cTn id="27"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29" dur="500"/>
                                        <p:tgtEl>
                                          <p:spTgt spid="6">
                                            <p:txEl>
                                              <p:pRg st="6" end="6"/>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anim calcmode="lin" valueType="num">
                                      <p:cBhvr>
                                        <p:cTn id="32"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33" dur="500" fill="hold"/>
                                        <p:tgtEl>
                                          <p:spTgt spid="6">
                                            <p:txEl>
                                              <p:pRg st="8" end="8"/>
                                            </p:txEl>
                                          </p:spTgt>
                                        </p:tgtEl>
                                        <p:attrNameLst>
                                          <p:attrName>ppt_h</p:attrName>
                                        </p:attrNameLst>
                                      </p:cBhvr>
                                      <p:tavLst>
                                        <p:tav tm="0">
                                          <p:val>
                                            <p:fltVal val="0"/>
                                          </p:val>
                                        </p:tav>
                                        <p:tav tm="100000">
                                          <p:val>
                                            <p:strVal val="#ppt_h"/>
                                          </p:val>
                                        </p:tav>
                                      </p:tavLst>
                                    </p:anim>
                                    <p:animEffect transition="in" filter="fade">
                                      <p:cBhvr>
                                        <p:cTn id="34" dur="500"/>
                                        <p:tgtEl>
                                          <p:spTgt spid="6">
                                            <p:txEl>
                                              <p:pRg st="8" end="8"/>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anim calcmode="lin" valueType="num">
                                      <p:cBhvr>
                                        <p:cTn id="37" dur="500" fill="hold"/>
                                        <p:tgtEl>
                                          <p:spTgt spid="6">
                                            <p:txEl>
                                              <p:pRg st="10" end="10"/>
                                            </p:txEl>
                                          </p:spTgt>
                                        </p:tgtEl>
                                        <p:attrNameLst>
                                          <p:attrName>ppt_w</p:attrName>
                                        </p:attrNameLst>
                                      </p:cBhvr>
                                      <p:tavLst>
                                        <p:tav tm="0">
                                          <p:val>
                                            <p:fltVal val="0"/>
                                          </p:val>
                                        </p:tav>
                                        <p:tav tm="100000">
                                          <p:val>
                                            <p:strVal val="#ppt_w"/>
                                          </p:val>
                                        </p:tav>
                                      </p:tavLst>
                                    </p:anim>
                                    <p:anim calcmode="lin" valueType="num">
                                      <p:cBhvr>
                                        <p:cTn id="38" dur="500" fill="hold"/>
                                        <p:tgtEl>
                                          <p:spTgt spid="6">
                                            <p:txEl>
                                              <p:pRg st="10" end="10"/>
                                            </p:txEl>
                                          </p:spTgt>
                                        </p:tgtEl>
                                        <p:attrNameLst>
                                          <p:attrName>ppt_h</p:attrName>
                                        </p:attrNameLst>
                                      </p:cBhvr>
                                      <p:tavLst>
                                        <p:tav tm="0">
                                          <p:val>
                                            <p:fltVal val="0"/>
                                          </p:val>
                                        </p:tav>
                                        <p:tav tm="100000">
                                          <p:val>
                                            <p:strVal val="#ppt_h"/>
                                          </p:val>
                                        </p:tav>
                                      </p:tavLst>
                                    </p:anim>
                                    <p:animEffect transition="in" filter="fade">
                                      <p:cBhvr>
                                        <p:cTn id="39" dur="500"/>
                                        <p:tgtEl>
                                          <p:spTgt spid="6">
                                            <p:txEl>
                                              <p:pRg st="10" end="10"/>
                                            </p:txEl>
                                          </p:spTgt>
                                        </p:tgtEl>
                                      </p:cBhvr>
                                    </p:animEffect>
                                  </p:childTnLst>
                                </p:cTn>
                              </p:par>
                              <p:par>
                                <p:cTn id="40" presetID="53" presetClass="entr" presetSubtype="16" fill="hold" nodeType="withEffect">
                                  <p:stCondLst>
                                    <p:cond delay="0"/>
                                  </p:stCondLst>
                                  <p:childTnLst>
                                    <p:set>
                                      <p:cBhvr>
                                        <p:cTn id="41" dur="1" fill="hold">
                                          <p:stCondLst>
                                            <p:cond delay="0"/>
                                          </p:stCondLst>
                                        </p:cTn>
                                        <p:tgtEl>
                                          <p:spTgt spid="6">
                                            <p:txEl>
                                              <p:pRg st="12" end="12"/>
                                            </p:txEl>
                                          </p:spTgt>
                                        </p:tgtEl>
                                        <p:attrNameLst>
                                          <p:attrName>style.visibility</p:attrName>
                                        </p:attrNameLst>
                                      </p:cBhvr>
                                      <p:to>
                                        <p:strVal val="visible"/>
                                      </p:to>
                                    </p:set>
                                    <p:anim calcmode="lin" valueType="num">
                                      <p:cBhvr>
                                        <p:cTn id="42" dur="500" fill="hold"/>
                                        <p:tgtEl>
                                          <p:spTgt spid="6">
                                            <p:txEl>
                                              <p:pRg st="12" end="12"/>
                                            </p:txEl>
                                          </p:spTgt>
                                        </p:tgtEl>
                                        <p:attrNameLst>
                                          <p:attrName>ppt_w</p:attrName>
                                        </p:attrNameLst>
                                      </p:cBhvr>
                                      <p:tavLst>
                                        <p:tav tm="0">
                                          <p:val>
                                            <p:fltVal val="0"/>
                                          </p:val>
                                        </p:tav>
                                        <p:tav tm="100000">
                                          <p:val>
                                            <p:strVal val="#ppt_w"/>
                                          </p:val>
                                        </p:tav>
                                      </p:tavLst>
                                    </p:anim>
                                    <p:anim calcmode="lin" valueType="num">
                                      <p:cBhvr>
                                        <p:cTn id="43" dur="500" fill="hold"/>
                                        <p:tgtEl>
                                          <p:spTgt spid="6">
                                            <p:txEl>
                                              <p:pRg st="12" end="12"/>
                                            </p:txEl>
                                          </p:spTgt>
                                        </p:tgtEl>
                                        <p:attrNameLst>
                                          <p:attrName>ppt_h</p:attrName>
                                        </p:attrNameLst>
                                      </p:cBhvr>
                                      <p:tavLst>
                                        <p:tav tm="0">
                                          <p:val>
                                            <p:fltVal val="0"/>
                                          </p:val>
                                        </p:tav>
                                        <p:tav tm="100000">
                                          <p:val>
                                            <p:strVal val="#ppt_h"/>
                                          </p:val>
                                        </p:tav>
                                      </p:tavLst>
                                    </p:anim>
                                    <p:animEffect transition="in" filter="fade">
                                      <p:cBhvr>
                                        <p:cTn id="44"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FCAD6D-6247-41C5-9DDE-F516D3F81C61}"/>
              </a:ext>
            </a:extLst>
          </p:cNvPr>
          <p:cNvSpPr>
            <a:spLocks noGrp="1"/>
          </p:cNvSpPr>
          <p:nvPr>
            <p:ph type="title"/>
          </p:nvPr>
        </p:nvSpPr>
        <p:spPr>
          <a:xfrm>
            <a:off x="393192" y="4059044"/>
            <a:ext cx="4945641" cy="1126611"/>
          </a:xfrm>
        </p:spPr>
        <p:txBody>
          <a:bodyPr vert="horz" lIns="91440" tIns="45720" rIns="91440" bIns="45720" rtlCol="0" anchor="ctr">
            <a:normAutofit fontScale="90000"/>
          </a:bodyPr>
          <a:lstStyle/>
          <a:p>
            <a:pPr algn="r" defTabSz="914400"/>
            <a:br>
              <a:rPr lang="en-US" sz="2800" dirty="0">
                <a:latin typeface="+mj-lt"/>
              </a:rPr>
            </a:br>
            <a:r>
              <a:rPr lang="en-US" sz="1400" dirty="0">
                <a:latin typeface="+mj-lt"/>
              </a:rPr>
              <a:t>Online: </a:t>
            </a:r>
            <a:r>
              <a:rPr lang="en-US" sz="1400" dirty="0">
                <a:latin typeface="+mj-lt"/>
                <a:hlinkClick r:id="rId2">
                  <a:extLst>
                    <a:ext uri="{A12FA001-AC4F-418D-AE19-62706E023703}">
                      <ahyp:hlinkClr xmlns:ahyp="http://schemas.microsoft.com/office/drawing/2018/hyperlinkcolor" val="tx"/>
                    </a:ext>
                  </a:extLst>
                </a:hlinkClick>
              </a:rPr>
              <a:t>https://www.nasa.gov/osbp/regional-outreach</a:t>
            </a:r>
            <a:r>
              <a:rPr lang="en-US" sz="1400" dirty="0">
                <a:latin typeface="+mj-lt"/>
              </a:rPr>
              <a:t> </a:t>
            </a:r>
            <a:br>
              <a:rPr lang="en-US" sz="1400" dirty="0">
                <a:latin typeface="+mj-lt"/>
              </a:rPr>
            </a:br>
            <a:r>
              <a:rPr lang="en-US" sz="1400" dirty="0">
                <a:latin typeface="+mj-lt"/>
              </a:rPr>
              <a:t>Online: </a:t>
            </a:r>
            <a:r>
              <a:rPr lang="en-US" sz="1400" dirty="0">
                <a:latin typeface="+mj-lt"/>
                <a:hlinkClick r:id="rId3">
                  <a:extLst>
                    <a:ext uri="{A12FA001-AC4F-418D-AE19-62706E023703}">
                      <ahyp:hlinkClr xmlns:ahyp="http://schemas.microsoft.com/office/drawing/2018/hyperlinkcolor" val="tx"/>
                    </a:ext>
                  </a:extLst>
                </a:hlinkClick>
              </a:rPr>
              <a:t>https://www.nasa.gov/osbp/learning-series</a:t>
            </a:r>
            <a:r>
              <a:rPr lang="en-US" sz="1400" dirty="0">
                <a:latin typeface="+mj-lt"/>
              </a:rPr>
              <a:t> </a:t>
            </a:r>
            <a:endParaRPr lang="en-US" sz="1600" dirty="0">
              <a:latin typeface="+mj-lt"/>
            </a:endParaRPr>
          </a:p>
        </p:txBody>
      </p:sp>
      <p:pic>
        <p:nvPicPr>
          <p:cNvPr id="6" name="Content Placeholder 5" descr="Graphical user interface, application, website&#10;&#10;Description automatically generated">
            <a:extLst>
              <a:ext uri="{FF2B5EF4-FFF2-40B4-BE49-F238E27FC236}">
                <a16:creationId xmlns:a16="http://schemas.microsoft.com/office/drawing/2014/main" id="{BA60B319-B38A-4F8C-AEE2-F7FBB73E533C}"/>
              </a:ext>
            </a:extLst>
          </p:cNvPr>
          <p:cNvPicPr>
            <a:picLocks noChangeAspect="1"/>
          </p:cNvPicPr>
          <p:nvPr/>
        </p:nvPicPr>
        <p:blipFill rotWithShape="1">
          <a:blip r:embed="rId4"/>
          <a:srcRect l="3046" r="2227" b="2"/>
          <a:stretch/>
        </p:blipFill>
        <p:spPr>
          <a:xfrm>
            <a:off x="862693" y="1435269"/>
            <a:ext cx="4004738" cy="2589389"/>
          </a:xfrm>
          <a:prstGeom prst="rect">
            <a:avLst/>
          </a:prstGeom>
        </p:spPr>
      </p:pic>
      <p:sp>
        <p:nvSpPr>
          <p:cNvPr id="10" name="Content Placeholder 9">
            <a:extLst>
              <a:ext uri="{FF2B5EF4-FFF2-40B4-BE49-F238E27FC236}">
                <a16:creationId xmlns:a16="http://schemas.microsoft.com/office/drawing/2014/main" id="{A5D2F248-1E3A-4C03-BFD6-185B03734B05}"/>
              </a:ext>
            </a:extLst>
          </p:cNvPr>
          <p:cNvSpPr>
            <a:spLocks noGrp="1"/>
          </p:cNvSpPr>
          <p:nvPr>
            <p:ph idx="1"/>
          </p:nvPr>
        </p:nvSpPr>
        <p:spPr>
          <a:xfrm>
            <a:off x="5278244" y="268110"/>
            <a:ext cx="2947466" cy="5106587"/>
          </a:xfrm>
        </p:spPr>
        <p:txBody>
          <a:bodyPr vert="horz" lIns="91440" tIns="45720" rIns="91440" bIns="45720" rtlCol="0" anchor="ctr">
            <a:normAutofit/>
          </a:bodyPr>
          <a:lstStyle/>
          <a:p>
            <a:pPr marL="0" indent="0" algn="r" fontAlgn="ctr">
              <a:lnSpc>
                <a:spcPct val="120000"/>
              </a:lnSpc>
              <a:spcBef>
                <a:spcPts val="0"/>
              </a:spcBef>
              <a:buNone/>
            </a:pPr>
            <a:r>
              <a:rPr lang="en-US" sz="1100" b="1" dirty="0">
                <a:solidFill>
                  <a:srgbClr val="FFFFFF"/>
                </a:solidFill>
              </a:rPr>
              <a:t>July 20, 2023</a:t>
            </a:r>
          </a:p>
          <a:p>
            <a:pPr marL="0" indent="0" algn="r" fontAlgn="ctr">
              <a:lnSpc>
                <a:spcPct val="120000"/>
              </a:lnSpc>
              <a:spcBef>
                <a:spcPts val="0"/>
              </a:spcBef>
              <a:buNone/>
            </a:pPr>
            <a:r>
              <a:rPr lang="en-US" sz="1100" dirty="0">
                <a:solidFill>
                  <a:srgbClr val="FFFFFF"/>
                </a:solidFill>
              </a:rPr>
              <a:t>NASA Small Business Conference and Networking (Virtual)</a:t>
            </a:r>
          </a:p>
          <a:p>
            <a:pPr marL="0" indent="0" algn="r" fontAlgn="ctr">
              <a:lnSpc>
                <a:spcPct val="120000"/>
              </a:lnSpc>
              <a:spcBef>
                <a:spcPts val="0"/>
              </a:spcBef>
              <a:buNone/>
            </a:pPr>
            <a:endParaRPr lang="en-US" sz="1100" dirty="0">
              <a:solidFill>
                <a:srgbClr val="FFFFFF"/>
              </a:solidFill>
            </a:endParaRPr>
          </a:p>
          <a:p>
            <a:pPr marL="0" indent="0" algn="r" fontAlgn="ctr">
              <a:lnSpc>
                <a:spcPct val="120000"/>
              </a:lnSpc>
              <a:spcBef>
                <a:spcPts val="0"/>
              </a:spcBef>
              <a:buNone/>
            </a:pPr>
            <a:r>
              <a:rPr lang="en-US" sz="1100" b="1" dirty="0">
                <a:solidFill>
                  <a:srgbClr val="FFFFFF"/>
                </a:solidFill>
              </a:rPr>
              <a:t>October 12, 2023 (tentatively)</a:t>
            </a:r>
          </a:p>
          <a:p>
            <a:pPr marL="0" indent="0" algn="r" fontAlgn="ctr">
              <a:lnSpc>
                <a:spcPct val="120000"/>
              </a:lnSpc>
              <a:spcBef>
                <a:spcPts val="0"/>
              </a:spcBef>
              <a:buNone/>
            </a:pPr>
            <a:r>
              <a:rPr lang="en-US" sz="1100" dirty="0">
                <a:solidFill>
                  <a:srgbClr val="FFFFFF"/>
                </a:solidFill>
              </a:rPr>
              <a:t>Washington, DC area</a:t>
            </a:r>
          </a:p>
          <a:p>
            <a:pPr marL="0" indent="0" algn="r" fontAlgn="ctr">
              <a:lnSpc>
                <a:spcPct val="120000"/>
              </a:lnSpc>
              <a:spcBef>
                <a:spcPts val="0"/>
              </a:spcBef>
              <a:buNone/>
            </a:pPr>
            <a:r>
              <a:rPr lang="en-US" sz="1100" dirty="0">
                <a:solidFill>
                  <a:srgbClr val="FFFFFF"/>
                </a:solidFill>
              </a:rPr>
              <a:t>In-person</a:t>
            </a:r>
          </a:p>
          <a:p>
            <a:pPr marL="0" indent="0" algn="r" fontAlgn="ctr">
              <a:lnSpc>
                <a:spcPct val="120000"/>
              </a:lnSpc>
              <a:spcBef>
                <a:spcPts val="0"/>
              </a:spcBef>
              <a:buNone/>
            </a:pPr>
            <a:endParaRPr lang="en-US" sz="1000" dirty="0">
              <a:solidFill>
                <a:srgbClr val="FFFFFF"/>
              </a:solidFill>
            </a:endParaRPr>
          </a:p>
        </p:txBody>
      </p:sp>
      <p:sp>
        <p:nvSpPr>
          <p:cNvPr id="2" name="Slide Number Placeholder 1">
            <a:extLst>
              <a:ext uri="{FF2B5EF4-FFF2-40B4-BE49-F238E27FC236}">
                <a16:creationId xmlns:a16="http://schemas.microsoft.com/office/drawing/2014/main" id="{EFBC5B97-F395-4E03-A060-111C8C865DEF}"/>
              </a:ext>
            </a:extLst>
          </p:cNvPr>
          <p:cNvSpPr>
            <a:spLocks noGrp="1"/>
          </p:cNvSpPr>
          <p:nvPr>
            <p:ph type="sldNum" sz="quarter" idx="12"/>
          </p:nvPr>
        </p:nvSpPr>
        <p:spPr>
          <a:xfrm>
            <a:off x="7860293" y="5445964"/>
            <a:ext cx="730250" cy="22860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D22F896-40B5-4ADD-8801-0D06FADFA095}" type="slidenum">
              <a:rPr kumimoji="0" lang="en-US" sz="800" b="0" i="0" u="none" strike="noStrike" kern="1200" cap="none" spc="0" normalizeH="0" baseline="0" noProof="0">
                <a:ln>
                  <a:noFill/>
                </a:ln>
                <a:solidFill>
                  <a:srgbClr val="000000">
                    <a:lumMod val="50000"/>
                    <a:lumOff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en-US" sz="8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B4F7322-EFD5-4382-8E31-EF209DD3FEB7}"/>
              </a:ext>
            </a:extLst>
          </p:cNvPr>
          <p:cNvPicPr>
            <a:picLocks noChangeAspect="1"/>
          </p:cNvPicPr>
          <p:nvPr/>
        </p:nvPicPr>
        <p:blipFill>
          <a:blip r:embed="rId5"/>
          <a:stretch>
            <a:fillRect/>
          </a:stretch>
        </p:blipFill>
        <p:spPr>
          <a:xfrm>
            <a:off x="8225710" y="1973736"/>
            <a:ext cx="810627" cy="796404"/>
          </a:xfrm>
          <a:prstGeom prst="rect">
            <a:avLst/>
          </a:prstGeom>
        </p:spPr>
      </p:pic>
      <p:sp>
        <p:nvSpPr>
          <p:cNvPr id="12" name="Title 2">
            <a:extLst>
              <a:ext uri="{FF2B5EF4-FFF2-40B4-BE49-F238E27FC236}">
                <a16:creationId xmlns:a16="http://schemas.microsoft.com/office/drawing/2014/main" id="{72D3C6AD-1B10-48CC-AC12-9678CCB4638C}"/>
              </a:ext>
            </a:extLst>
          </p:cNvPr>
          <p:cNvSpPr txBox="1">
            <a:spLocks/>
          </p:cNvSpPr>
          <p:nvPr/>
        </p:nvSpPr>
        <p:spPr>
          <a:xfrm>
            <a:off x="545592" y="-8403"/>
            <a:ext cx="7680118" cy="135434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i="0" kern="1200" cap="none" spc="0" baseline="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mj-cs"/>
              </a:defRPr>
            </a:lvl1pPr>
          </a:lstStyle>
          <a:p>
            <a:pPr algn="r" defTabSz="914400"/>
            <a:r>
              <a:rPr lang="en-US" sz="2800" dirty="0">
                <a:latin typeface="+mj-lt"/>
              </a:rPr>
              <a:t>Upcoming Outreach Events &amp; Webinars</a:t>
            </a:r>
            <a:br>
              <a:rPr lang="en-US" sz="2800" dirty="0">
                <a:latin typeface="+mj-lt"/>
              </a:rPr>
            </a:br>
            <a:endParaRPr lang="en-US" sz="1600" dirty="0">
              <a:latin typeface="+mj-lt"/>
            </a:endParaRPr>
          </a:p>
        </p:txBody>
      </p:sp>
    </p:spTree>
    <p:extLst>
      <p:ext uri="{BB962C8B-B14F-4D97-AF65-F5344CB8AC3E}">
        <p14:creationId xmlns:p14="http://schemas.microsoft.com/office/powerpoint/2010/main" val="574181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EFBC-103B-426B-A3C1-BFB557035AD1}"/>
              </a:ext>
            </a:extLst>
          </p:cNvPr>
          <p:cNvSpPr>
            <a:spLocks noGrp="1"/>
          </p:cNvSpPr>
          <p:nvPr>
            <p:ph type="title"/>
          </p:nvPr>
        </p:nvSpPr>
        <p:spPr>
          <a:xfrm>
            <a:off x="316418" y="304271"/>
            <a:ext cx="7886700" cy="743479"/>
          </a:xfrm>
        </p:spPr>
        <p:txBody>
          <a:bodyPr/>
          <a:lstStyle/>
          <a:p>
            <a:r>
              <a:rPr lang="en-US" sz="3600" dirty="0"/>
              <a:t>OSBP – Learning Series</a:t>
            </a:r>
            <a:endParaRPr lang="en-US" dirty="0"/>
          </a:p>
        </p:txBody>
      </p:sp>
      <p:sp>
        <p:nvSpPr>
          <p:cNvPr id="4" name="Slide Number Placeholder 3">
            <a:extLst>
              <a:ext uri="{FF2B5EF4-FFF2-40B4-BE49-F238E27FC236}">
                <a16:creationId xmlns:a16="http://schemas.microsoft.com/office/drawing/2014/main" id="{0DE5F76F-19EE-48C1-8E32-8A306E8C592A}"/>
              </a:ext>
            </a:extLst>
          </p:cNvPr>
          <p:cNvSpPr>
            <a:spLocks noGrp="1"/>
          </p:cNvSpPr>
          <p:nvPr>
            <p:ph type="sldNum" sz="quarter" idx="12"/>
          </p:nvPr>
        </p:nvSpPr>
        <p:spPr/>
        <p:txBody>
          <a:bodyPr/>
          <a:lstStyle/>
          <a:p>
            <a:fld id="{6D22F896-40B5-4ADD-8801-0D06FADFA095}" type="slidenum">
              <a:rPr lang="en-US" smtClean="0"/>
              <a:t>29</a:t>
            </a:fld>
            <a:endParaRPr lang="en-US" dirty="0"/>
          </a:p>
        </p:txBody>
      </p:sp>
      <p:sp>
        <p:nvSpPr>
          <p:cNvPr id="18" name="TextBox 17">
            <a:extLst>
              <a:ext uri="{FF2B5EF4-FFF2-40B4-BE49-F238E27FC236}">
                <a16:creationId xmlns:a16="http://schemas.microsoft.com/office/drawing/2014/main" id="{C7A5B29B-8EB2-4243-B807-CD589861E644}"/>
              </a:ext>
            </a:extLst>
          </p:cNvPr>
          <p:cNvSpPr txBox="1"/>
          <p:nvPr/>
        </p:nvSpPr>
        <p:spPr>
          <a:xfrm>
            <a:off x="148685" y="1250793"/>
            <a:ext cx="8958145" cy="3724096"/>
          </a:xfrm>
          <a:prstGeom prst="rect">
            <a:avLst/>
          </a:prstGeom>
          <a:noFill/>
        </p:spPr>
        <p:txBody>
          <a:bodyPr wrap="square">
            <a:spAutoFit/>
          </a:bodyPr>
          <a:lstStyle/>
          <a:p>
            <a:pPr marL="0" marR="0">
              <a:spcBef>
                <a:spcPts val="0"/>
              </a:spcBef>
              <a:spcAft>
                <a:spcPts val="0"/>
              </a:spcAft>
            </a:pPr>
            <a:r>
              <a:rPr lang="en-US" sz="1100" b="1" u="sng" dirty="0">
                <a:effectLst/>
                <a:latin typeface="Calibri" panose="020F0502020204030204" pitchFamily="34" charset="0"/>
                <a:ea typeface="Calibri" panose="020F0502020204030204" pitchFamily="34" charset="0"/>
                <a:cs typeface="Calibri" panose="020F0502020204030204" pitchFamily="34" charset="0"/>
              </a:rPr>
              <a:t>1:00 p.m. - 2:30 p.m. ET              For Registration       </a:t>
            </a:r>
            <a:r>
              <a:rPr lang="en-US" sz="1100" b="1" u="sng" dirty="0">
                <a:effectLst/>
                <a:latin typeface="Calibri" panose="020F0502020204030204" pitchFamily="34" charset="0"/>
                <a:ea typeface="Calibri" panose="020F0502020204030204" pitchFamily="34" charset="0"/>
                <a:cs typeface="Calibri" panose="020F0502020204030204" pitchFamily="34" charset="0"/>
                <a:hlinkClick r:id="rId2"/>
              </a:rPr>
              <a:t>https://www.nasa.gov/osbp/learning-series</a:t>
            </a:r>
            <a:endParaRPr lang="en-US" sz="1100" b="1" u="sng"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May 17, 2023,			How to Do Business with NASA featuring Agency Science and Resource Centers					</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(NASA IT Procurement Office, Goddard Space Flight Center, NASA Shared Services Center)</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June 21, 2023,			Annual Small Business Town Hall</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July 19, 2023,			NASA SEWP Update</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August 16, 2023,		How to Build a Relationship with Agency Primes: A One-on-one Conversation with Small Business Liaison Officers</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September 20, 2023,		How to Write Winning Proposals and Impactful Capability Statements</a:t>
            </a: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100" b="1" u="sng" kern="12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Archive        		               </a:t>
            </a:r>
            <a:r>
              <a:rPr lang="en-US" sz="1100" b="1" u="sng" kern="12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hlinkClick r:id="rId3"/>
              </a:rPr>
              <a:t>https://www.nasa.gov/osbp/learning-series-archive</a:t>
            </a:r>
            <a:endParaRPr lang="en-US" sz="1100" b="1" u="sng" kern="12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August 17, 2022, 		NASA Mentor-Protégé Program Update </a:t>
            </a:r>
            <a:r>
              <a:rPr lang="en-US" sz="1100" dirty="0">
                <a:effectLst/>
                <a:latin typeface="Calibri" panose="020F0502020204030204" pitchFamily="34" charset="0"/>
                <a:ea typeface="Calibri" panose="020F0502020204030204" pitchFamily="34" charset="0"/>
                <a:cs typeface="Calibri" panose="020F0502020204030204" pitchFamily="34" charset="0"/>
                <a:hlinkClick r:id="rId4"/>
              </a:rPr>
              <a:t>https://youtu.be/ot9lINMbzrE</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September 21, 2022, 		HUBZone Program Update and Resources for Small Business </a:t>
            </a:r>
            <a:r>
              <a:rPr lang="en-US" sz="1100" dirty="0">
                <a:effectLst/>
                <a:latin typeface="Calibri" panose="020F0502020204030204" pitchFamily="34" charset="0"/>
                <a:ea typeface="Calibri" panose="020F0502020204030204" pitchFamily="34" charset="0"/>
                <a:cs typeface="Calibri" panose="020F0502020204030204" pitchFamily="34" charset="0"/>
                <a:hlinkClick r:id="rId5"/>
              </a:rPr>
              <a:t>https://youtu.be/d3KjeU8SzuM</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October 19, 2022,		How to do Business with the NASA Information Technology (IT) Procurement Office </a:t>
            </a:r>
            <a:r>
              <a:rPr lang="en-US" sz="1100" dirty="0">
                <a:effectLst/>
                <a:latin typeface="Calibri" panose="020F0502020204030204" pitchFamily="34" charset="0"/>
                <a:ea typeface="Calibri" panose="020F0502020204030204" pitchFamily="34" charset="0"/>
                <a:cs typeface="Calibri" panose="020F0502020204030204" pitchFamily="34" charset="0"/>
                <a:hlinkClick r:id="rId6"/>
              </a:rPr>
              <a:t>https://youtu.be/WFEYgsIIzp0</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November 16, 2022,		How to Do Business with NASA featuring Agency Space Centers </a:t>
            </a:r>
            <a:r>
              <a:rPr lang="en-US" sz="1100" dirty="0">
                <a:effectLst/>
                <a:latin typeface="Calibri" panose="020F0502020204030204" pitchFamily="34" charset="0"/>
                <a:ea typeface="Calibri" panose="020F0502020204030204" pitchFamily="34" charset="0"/>
                <a:cs typeface="Calibri" panose="020F0502020204030204" pitchFamily="34" charset="0"/>
                <a:hlinkClick r:id="rId7"/>
              </a:rPr>
              <a:t>https://youtu.be/VzGcHQcOtyw</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December 14, 2022,		NASA Mission Equity: Tribal Consultation Plan Update </a:t>
            </a:r>
            <a:r>
              <a:rPr lang="en-US" sz="1100" dirty="0">
                <a:effectLst/>
                <a:latin typeface="Calibri" panose="020F0502020204030204" pitchFamily="34" charset="0"/>
                <a:ea typeface="Calibri" panose="020F0502020204030204" pitchFamily="34" charset="0"/>
                <a:cs typeface="Calibri" panose="020F0502020204030204" pitchFamily="34" charset="0"/>
                <a:hlinkClick r:id="rId8"/>
              </a:rPr>
              <a:t>https://youtu.be/vh8lh-Dzdhs</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January 18, 2023,		NASA SBIR/STTR Program Update </a:t>
            </a:r>
            <a:r>
              <a:rPr lang="en-US" sz="1100" dirty="0">
                <a:effectLst/>
                <a:latin typeface="Calibri" panose="020F0502020204030204" pitchFamily="34" charset="0"/>
                <a:ea typeface="Calibri" panose="020F0502020204030204" pitchFamily="34" charset="0"/>
                <a:cs typeface="Calibri" panose="020F0502020204030204" pitchFamily="34" charset="0"/>
                <a:hlinkClick r:id="rId9"/>
              </a:rPr>
              <a:t>https://youtu.be/siLhPITClQk</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February 15, 2023,		Resources and Best Practices from NASA Federal Partners and Trade Associations </a:t>
            </a:r>
            <a:r>
              <a:rPr lang="en-US" sz="1100" dirty="0">
                <a:effectLst/>
                <a:latin typeface="Calibri" panose="020F0502020204030204" pitchFamily="34" charset="0"/>
                <a:ea typeface="Calibri" panose="020F0502020204030204" pitchFamily="34" charset="0"/>
                <a:cs typeface="Calibri" panose="020F0502020204030204" pitchFamily="34" charset="0"/>
                <a:hlinkClick r:id="rId10"/>
              </a:rPr>
              <a:t>https://youtu.be/ezRezDJoSGw</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March 15, 2023,		</a:t>
            </a:r>
            <a:r>
              <a:rPr lang="en-US" sz="1100" i="0" dirty="0">
                <a:effectLst/>
                <a:latin typeface="Calibri" panose="020F0502020204030204" pitchFamily="34" charset="0"/>
                <a:cs typeface="Calibri" panose="020F0502020204030204" pitchFamily="34" charset="0"/>
              </a:rPr>
              <a:t>How to Do Business with NASA Featuring Agency Research Centers  </a:t>
            </a:r>
          </a:p>
          <a:p>
            <a:pPr marL="0" marR="0">
              <a:spcBef>
                <a:spcPts val="0"/>
              </a:spcBef>
              <a:spcAft>
                <a:spcPts val="0"/>
              </a:spcAft>
            </a:pPr>
            <a:r>
              <a:rPr lang="en-US" sz="1100" b="0" dirty="0">
                <a:latin typeface="Calibri" panose="020F0502020204030204" pitchFamily="34" charset="0"/>
                <a:cs typeface="Calibri" panose="020F0502020204030204" pitchFamily="34" charset="0"/>
              </a:rPr>
              <a:t>				</a:t>
            </a:r>
            <a:r>
              <a:rPr lang="en-US" sz="1100" b="0" i="1" dirty="0">
                <a:effectLst/>
                <a:latin typeface="Calibri" panose="020F0502020204030204" pitchFamily="34" charset="0"/>
                <a:cs typeface="Calibri" panose="020F0502020204030204" pitchFamily="34" charset="0"/>
              </a:rPr>
              <a:t>(Ames Research Center, Armstrong Flight Research Center, Glenn Research Center, Langley Research Center)</a:t>
            </a:r>
          </a:p>
          <a:p>
            <a:pPr marL="0" marR="0">
              <a:spcBef>
                <a:spcPts val="0"/>
              </a:spcBef>
              <a:spcAft>
                <a:spcPts val="0"/>
              </a:spcAft>
            </a:pPr>
            <a:r>
              <a:rPr lang="en-US" sz="1100" i="1" dirty="0">
                <a:latin typeface="Calibri" panose="020F0502020204030204" pitchFamily="34" charset="0"/>
                <a:ea typeface="Calibri" panose="020F0502020204030204" pitchFamily="34" charset="0"/>
                <a:cs typeface="Calibri" panose="020F0502020204030204" pitchFamily="34" charset="0"/>
              </a:rPr>
              <a:t>				</a:t>
            </a:r>
            <a:r>
              <a:rPr lang="en-US" sz="1100" i="1" dirty="0">
                <a:latin typeface="Calibri" panose="020F0502020204030204" pitchFamily="34" charset="0"/>
                <a:ea typeface="Calibri" panose="020F0502020204030204" pitchFamily="34" charset="0"/>
                <a:cs typeface="Calibri" panose="020F0502020204030204" pitchFamily="34" charset="0"/>
                <a:hlinkClick r:id="rId11"/>
              </a:rPr>
              <a:t>https://youtu.be/AWLpCEoXmV0</a:t>
            </a:r>
            <a:endParaRPr lang="en-US" sz="1100" i="1" dirty="0">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April 19, 2023,			Update from the NASA Office of Procurement: Opportunities &amp; Product Service Lines</a:t>
            </a:r>
          </a:p>
          <a:p>
            <a:pPr marL="0" marR="0">
              <a:spcBef>
                <a:spcPts val="0"/>
              </a:spcBef>
              <a:spcAft>
                <a:spcPts val="0"/>
              </a:spcAft>
            </a:pPr>
            <a:endParaRPr lang="en-US" sz="16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89572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6932" y="1356171"/>
            <a:ext cx="4555455" cy="3036971"/>
          </a:xfrm>
          <a:prstGeom prst="rect">
            <a:avLst/>
          </a:prstGeom>
          <a:ln>
            <a:noFill/>
          </a:ln>
          <a:effectLst>
            <a:outerShdw blurRad="292100" dist="139700" dir="2700000" algn="tl" rotWithShape="0">
              <a:srgbClr val="333333">
                <a:alpha val="65000"/>
              </a:srgbClr>
            </a:outerShdw>
          </a:effectLst>
        </p:spPr>
      </p:pic>
      <p:sp>
        <p:nvSpPr>
          <p:cNvPr id="2053" name="Rectangle 5"/>
          <p:cNvSpPr>
            <a:spLocks noChangeArrowheads="1"/>
          </p:cNvSpPr>
          <p:nvPr/>
        </p:nvSpPr>
        <p:spPr bwMode="auto">
          <a:xfrm>
            <a:off x="7357831" y="4751739"/>
            <a:ext cx="969764"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4468" tIns="26788" rIns="54468" bIns="26788"/>
          <a:lstStyle>
            <a:lvl1pPr defTabSz="998538">
              <a:defRPr>
                <a:solidFill>
                  <a:schemeClr val="tx1"/>
                </a:solidFill>
                <a:latin typeface="Arial" panose="020B0604020202020204" pitchFamily="34" charset="0"/>
                <a:ea typeface="MS PGothic" panose="020B0600070205080204" pitchFamily="34" charset="-128"/>
              </a:defRPr>
            </a:lvl1pPr>
            <a:lvl2pPr marL="742950" indent="-285750" defTabSz="998538">
              <a:defRPr>
                <a:solidFill>
                  <a:schemeClr val="tx1"/>
                </a:solidFill>
                <a:latin typeface="Arial" panose="020B0604020202020204" pitchFamily="34" charset="0"/>
                <a:ea typeface="MS PGothic" panose="020B0600070205080204" pitchFamily="34" charset="-128"/>
              </a:defRPr>
            </a:lvl2pPr>
            <a:lvl3pPr marL="1143000" indent="-228600" defTabSz="998538">
              <a:defRPr>
                <a:solidFill>
                  <a:schemeClr val="tx1"/>
                </a:solidFill>
                <a:latin typeface="Arial" panose="020B0604020202020204" pitchFamily="34" charset="0"/>
                <a:ea typeface="MS PGothic" panose="020B0600070205080204" pitchFamily="34" charset="-128"/>
              </a:defRPr>
            </a:lvl3pPr>
            <a:lvl4pPr marL="1600200" indent="-228600" defTabSz="998538">
              <a:defRPr>
                <a:solidFill>
                  <a:schemeClr val="tx1"/>
                </a:solidFill>
                <a:latin typeface="Arial" panose="020B0604020202020204" pitchFamily="34" charset="0"/>
                <a:ea typeface="MS PGothic" panose="020B0600070205080204" pitchFamily="34" charset="-128"/>
              </a:defRPr>
            </a:lvl4pPr>
            <a:lvl5pPr marL="2057400" indent="-228600" defTabSz="998538">
              <a:defRPr>
                <a:solidFill>
                  <a:schemeClr val="tx1"/>
                </a:solidFill>
                <a:latin typeface="Arial" panose="020B0604020202020204" pitchFamily="34" charset="0"/>
                <a:ea typeface="MS PGothic"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85000"/>
              </a:lnSpc>
              <a:spcBef>
                <a:spcPct val="20000"/>
              </a:spcBef>
              <a:buClr>
                <a:schemeClr val="tx1"/>
              </a:buClr>
            </a:pPr>
            <a:endParaRPr lang="en-US" altLang="en-US" sz="563" dirty="0">
              <a:cs typeface="Arial" panose="020B0604020202020204" pitchFamily="34" charset="0"/>
            </a:endParaRPr>
          </a:p>
        </p:txBody>
      </p:sp>
      <p:sp>
        <p:nvSpPr>
          <p:cNvPr id="2055" name="Rectangle 7"/>
          <p:cNvSpPr>
            <a:spLocks noChangeArrowheads="1"/>
          </p:cNvSpPr>
          <p:nvPr/>
        </p:nvSpPr>
        <p:spPr bwMode="auto">
          <a:xfrm>
            <a:off x="3290521" y="4557713"/>
            <a:ext cx="81438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4468" tIns="26788" rIns="54468" bIns="26788"/>
          <a:lstStyle>
            <a:lvl1pPr marL="185738" indent="-185738" defTabSz="998538">
              <a:defRPr>
                <a:solidFill>
                  <a:schemeClr val="tx1"/>
                </a:solidFill>
                <a:latin typeface="Arial" panose="020B0604020202020204" pitchFamily="34" charset="0"/>
                <a:ea typeface="MS PGothic" panose="020B0600070205080204" pitchFamily="34" charset="-128"/>
              </a:defRPr>
            </a:lvl1pPr>
            <a:lvl2pPr marL="742950" indent="-285750" defTabSz="998538">
              <a:defRPr>
                <a:solidFill>
                  <a:schemeClr val="tx1"/>
                </a:solidFill>
                <a:latin typeface="Arial" panose="020B0604020202020204" pitchFamily="34" charset="0"/>
                <a:ea typeface="MS PGothic" panose="020B0600070205080204" pitchFamily="34" charset="-128"/>
              </a:defRPr>
            </a:lvl2pPr>
            <a:lvl3pPr marL="1143000" indent="-228600" defTabSz="998538">
              <a:defRPr>
                <a:solidFill>
                  <a:schemeClr val="tx1"/>
                </a:solidFill>
                <a:latin typeface="Arial" panose="020B0604020202020204" pitchFamily="34" charset="0"/>
                <a:ea typeface="MS PGothic" panose="020B0600070205080204" pitchFamily="34" charset="-128"/>
              </a:defRPr>
            </a:lvl3pPr>
            <a:lvl4pPr marL="1600200" indent="-228600" defTabSz="998538">
              <a:defRPr>
                <a:solidFill>
                  <a:schemeClr val="tx1"/>
                </a:solidFill>
                <a:latin typeface="Arial" panose="020B0604020202020204" pitchFamily="34" charset="0"/>
                <a:ea typeface="MS PGothic" panose="020B0600070205080204" pitchFamily="34" charset="-128"/>
              </a:defRPr>
            </a:lvl4pPr>
            <a:lvl5pPr marL="2057400" indent="-228600" defTabSz="998538">
              <a:defRPr>
                <a:solidFill>
                  <a:schemeClr val="tx1"/>
                </a:solidFill>
                <a:latin typeface="Arial" panose="020B0604020202020204" pitchFamily="34" charset="0"/>
                <a:ea typeface="MS PGothic"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85000"/>
              </a:lnSpc>
              <a:spcBef>
                <a:spcPct val="20000"/>
              </a:spcBef>
            </a:pPr>
            <a:endParaRPr lang="en-US" altLang="en-US" sz="563" b="1" dirty="0">
              <a:cs typeface="Arial" panose="020B0604020202020204" pitchFamily="34" charset="0"/>
            </a:endParaRPr>
          </a:p>
        </p:txBody>
      </p:sp>
      <p:sp>
        <p:nvSpPr>
          <p:cNvPr id="44" name="Rectangle 5"/>
          <p:cNvSpPr>
            <a:spLocks noChangeArrowheads="1"/>
          </p:cNvSpPr>
          <p:nvPr/>
        </p:nvSpPr>
        <p:spPr bwMode="auto">
          <a:xfrm>
            <a:off x="7357831" y="4822818"/>
            <a:ext cx="969764"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4468" tIns="26788" rIns="54468" bIns="26788"/>
          <a:lstStyle>
            <a:lvl1pPr defTabSz="998538">
              <a:defRPr>
                <a:solidFill>
                  <a:schemeClr val="tx1"/>
                </a:solidFill>
                <a:latin typeface="Arial" panose="020B0604020202020204" pitchFamily="34" charset="0"/>
                <a:ea typeface="ＭＳ Ｐゴシック" panose="020B0600070205080204" pitchFamily="34" charset="-128"/>
              </a:defRPr>
            </a:lvl1pPr>
            <a:lvl2pPr marL="742950" indent="-285750" defTabSz="998538">
              <a:defRPr>
                <a:solidFill>
                  <a:schemeClr val="tx1"/>
                </a:solidFill>
                <a:latin typeface="Arial" panose="020B0604020202020204" pitchFamily="34" charset="0"/>
                <a:ea typeface="ＭＳ Ｐゴシック" panose="020B0600070205080204" pitchFamily="34" charset="-128"/>
              </a:defRPr>
            </a:lvl2pPr>
            <a:lvl3pPr marL="1143000" indent="-228600" defTabSz="998538">
              <a:defRPr>
                <a:solidFill>
                  <a:schemeClr val="tx1"/>
                </a:solidFill>
                <a:latin typeface="Arial" panose="020B0604020202020204" pitchFamily="34" charset="0"/>
                <a:ea typeface="ＭＳ Ｐゴシック" panose="020B0600070205080204" pitchFamily="34" charset="-128"/>
              </a:defRPr>
            </a:lvl3pPr>
            <a:lvl4pPr marL="1600200" indent="-228600" defTabSz="998538">
              <a:defRPr>
                <a:solidFill>
                  <a:schemeClr val="tx1"/>
                </a:solidFill>
                <a:latin typeface="Arial" panose="020B0604020202020204" pitchFamily="34" charset="0"/>
                <a:ea typeface="ＭＳ Ｐゴシック" panose="020B0600070205080204" pitchFamily="34" charset="-128"/>
              </a:defRPr>
            </a:lvl4pPr>
            <a:lvl5pPr marL="2057400" indent="-228600" defTabSz="998538">
              <a:defRPr>
                <a:solidFill>
                  <a:schemeClr val="tx1"/>
                </a:solidFill>
                <a:latin typeface="Arial" panose="020B0604020202020204" pitchFamily="34" charset="0"/>
                <a:ea typeface="ＭＳ Ｐゴシック"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20000"/>
              </a:spcBef>
              <a:buClr>
                <a:schemeClr val="tx1"/>
              </a:buClr>
            </a:pPr>
            <a:endParaRPr lang="en-US" altLang="en-US" sz="563" dirty="0">
              <a:cs typeface="Arial" panose="020B0604020202020204" pitchFamily="34" charset="0"/>
            </a:endParaRPr>
          </a:p>
        </p:txBody>
      </p:sp>
      <p:sp>
        <p:nvSpPr>
          <p:cNvPr id="46" name="Rectangle 7"/>
          <p:cNvSpPr>
            <a:spLocks noChangeArrowheads="1"/>
          </p:cNvSpPr>
          <p:nvPr/>
        </p:nvSpPr>
        <p:spPr bwMode="auto">
          <a:xfrm>
            <a:off x="3314700" y="4628792"/>
            <a:ext cx="81438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4468" tIns="26788" rIns="54468" bIns="26788"/>
          <a:lstStyle>
            <a:lvl1pPr marL="185738" indent="-185738" defTabSz="998538">
              <a:defRPr>
                <a:solidFill>
                  <a:schemeClr val="tx1"/>
                </a:solidFill>
                <a:latin typeface="Arial" panose="020B0604020202020204" pitchFamily="34" charset="0"/>
                <a:ea typeface="ＭＳ Ｐゴシック" panose="020B0600070205080204" pitchFamily="34" charset="-128"/>
              </a:defRPr>
            </a:lvl1pPr>
            <a:lvl2pPr marL="742950" indent="-285750" defTabSz="998538">
              <a:defRPr>
                <a:solidFill>
                  <a:schemeClr val="tx1"/>
                </a:solidFill>
                <a:latin typeface="Arial" panose="020B0604020202020204" pitchFamily="34" charset="0"/>
                <a:ea typeface="ＭＳ Ｐゴシック" panose="020B0600070205080204" pitchFamily="34" charset="-128"/>
              </a:defRPr>
            </a:lvl2pPr>
            <a:lvl3pPr marL="1143000" indent="-228600" defTabSz="998538">
              <a:defRPr>
                <a:solidFill>
                  <a:schemeClr val="tx1"/>
                </a:solidFill>
                <a:latin typeface="Arial" panose="020B0604020202020204" pitchFamily="34" charset="0"/>
                <a:ea typeface="ＭＳ Ｐゴシック" panose="020B0600070205080204" pitchFamily="34" charset="-128"/>
              </a:defRPr>
            </a:lvl3pPr>
            <a:lvl4pPr marL="1600200" indent="-228600" defTabSz="998538">
              <a:defRPr>
                <a:solidFill>
                  <a:schemeClr val="tx1"/>
                </a:solidFill>
                <a:latin typeface="Arial" panose="020B0604020202020204" pitchFamily="34" charset="0"/>
                <a:ea typeface="ＭＳ Ｐゴシック" panose="020B0600070205080204" pitchFamily="34" charset="-128"/>
              </a:defRPr>
            </a:lvl4pPr>
            <a:lvl5pPr marL="2057400" indent="-228600" defTabSz="998538">
              <a:defRPr>
                <a:solidFill>
                  <a:schemeClr val="tx1"/>
                </a:solidFill>
                <a:latin typeface="Arial" panose="020B0604020202020204" pitchFamily="34" charset="0"/>
                <a:ea typeface="ＭＳ Ｐゴシック"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20000"/>
              </a:spcBef>
            </a:pPr>
            <a:endParaRPr lang="en-US" altLang="en-US" sz="563" b="1" dirty="0">
              <a:cs typeface="Arial" panose="020B0604020202020204" pitchFamily="34" charset="0"/>
            </a:endParaRPr>
          </a:p>
        </p:txBody>
      </p:sp>
      <p:sp>
        <p:nvSpPr>
          <p:cNvPr id="52" name="Rectangle 14"/>
          <p:cNvSpPr>
            <a:spLocks noChangeArrowheads="1"/>
          </p:cNvSpPr>
          <p:nvPr/>
        </p:nvSpPr>
        <p:spPr bwMode="auto">
          <a:xfrm>
            <a:off x="1542839" y="4720492"/>
            <a:ext cx="1501413"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4468" tIns="26788" rIns="54468" bIns="26788"/>
          <a:lstStyle>
            <a:lvl1pPr marL="114300" indent="-114300" defTabSz="998538">
              <a:defRPr>
                <a:solidFill>
                  <a:schemeClr val="tx1"/>
                </a:solidFill>
                <a:latin typeface="Arial" panose="020B0604020202020204" pitchFamily="34" charset="0"/>
                <a:ea typeface="ＭＳ Ｐゴシック" panose="020B0600070205080204" pitchFamily="34" charset="-128"/>
              </a:defRPr>
            </a:lvl1pPr>
            <a:lvl2pPr marL="742950" indent="-285750" defTabSz="998538">
              <a:defRPr>
                <a:solidFill>
                  <a:schemeClr val="tx1"/>
                </a:solidFill>
                <a:latin typeface="Arial" panose="020B0604020202020204" pitchFamily="34" charset="0"/>
                <a:ea typeface="ＭＳ Ｐゴシック" panose="020B0600070205080204" pitchFamily="34" charset="-128"/>
              </a:defRPr>
            </a:lvl2pPr>
            <a:lvl3pPr marL="1143000" indent="-228600" defTabSz="998538">
              <a:defRPr>
                <a:solidFill>
                  <a:schemeClr val="tx1"/>
                </a:solidFill>
                <a:latin typeface="Arial" panose="020B0604020202020204" pitchFamily="34" charset="0"/>
                <a:ea typeface="ＭＳ Ｐゴシック" panose="020B0600070205080204" pitchFamily="34" charset="-128"/>
              </a:defRPr>
            </a:lvl3pPr>
            <a:lvl4pPr marL="1600200" indent="-228600" defTabSz="998538">
              <a:defRPr>
                <a:solidFill>
                  <a:schemeClr val="tx1"/>
                </a:solidFill>
                <a:latin typeface="Arial" panose="020B0604020202020204" pitchFamily="34" charset="0"/>
                <a:ea typeface="ＭＳ Ｐゴシック" panose="020B0600070205080204" pitchFamily="34" charset="-128"/>
              </a:defRPr>
            </a:lvl4pPr>
            <a:lvl5pPr marL="2057400" indent="-228600" defTabSz="998538">
              <a:defRPr>
                <a:solidFill>
                  <a:schemeClr val="tx1"/>
                </a:solidFill>
                <a:latin typeface="Arial" panose="020B0604020202020204" pitchFamily="34" charset="0"/>
                <a:ea typeface="ＭＳ Ｐゴシック"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20000"/>
              </a:spcBef>
              <a:buClr>
                <a:prstClr val="black"/>
              </a:buClr>
              <a:defRPr/>
            </a:pPr>
            <a:r>
              <a:rPr lang="en-US" altLang="en-US" sz="563" b="1" dirty="0">
                <a:cs typeface="Arial" panose="020B0604020202020204" pitchFamily="34" charset="0"/>
              </a:rPr>
              <a:t>Center for Higher Learning</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Mississippi State University</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Pearl River Community College</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University of Mississippi</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University of New Orleans</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University of Southern Mississippi</a:t>
            </a:r>
          </a:p>
          <a:p>
            <a:pPr>
              <a:lnSpc>
                <a:spcPct val="85000"/>
              </a:lnSpc>
              <a:spcBef>
                <a:spcPct val="20000"/>
              </a:spcBef>
              <a:buFont typeface="Helvetica" panose="020B0604020202020204" pitchFamily="34" charset="0"/>
              <a:buChar char="•"/>
            </a:pPr>
            <a:endParaRPr lang="en-US" altLang="en-US" sz="563" dirty="0">
              <a:cs typeface="Arial" panose="020B0604020202020204" pitchFamily="34" charset="0"/>
            </a:endParaRPr>
          </a:p>
        </p:txBody>
      </p:sp>
      <p:sp>
        <p:nvSpPr>
          <p:cNvPr id="53" name="Rectangle 15"/>
          <p:cNvSpPr>
            <a:spLocks noChangeArrowheads="1"/>
          </p:cNvSpPr>
          <p:nvPr/>
        </p:nvSpPr>
        <p:spPr bwMode="auto">
          <a:xfrm>
            <a:off x="6731140" y="4434148"/>
            <a:ext cx="2041508" cy="342900"/>
          </a:xfrm>
          <a:prstGeom prst="rect">
            <a:avLst/>
          </a:prstGeom>
          <a:noFill/>
          <a:ln w="12700">
            <a:noFill/>
            <a:miter lim="800000"/>
            <a:headEnd/>
            <a:tailEnd/>
          </a:ln>
        </p:spPr>
        <p:txBody>
          <a:bodyPr lIns="54468" tIns="26788" rIns="54468" bIns="26788"/>
          <a:lstStyle/>
          <a:p>
            <a:pPr defTabSz="561678">
              <a:lnSpc>
                <a:spcPct val="85000"/>
              </a:lnSpc>
              <a:buClr>
                <a:schemeClr val="tx1"/>
              </a:buClr>
              <a:defRPr/>
            </a:pPr>
            <a:r>
              <a:rPr lang="en-US" sz="563" b="1" dirty="0">
                <a:latin typeface="Arial" panose="020B0604020202020204" pitchFamily="34" charset="0"/>
                <a:ea typeface="ＭＳ Ｐゴシック" pitchFamily="1" charset="-128"/>
                <a:cs typeface="Arial" panose="020B0604020202020204" pitchFamily="34" charset="0"/>
              </a:rPr>
              <a:t>University of Southern Mississippi</a:t>
            </a:r>
          </a:p>
          <a:p>
            <a:pPr marL="64294" indent="-64294" defTabSz="561678">
              <a:lnSpc>
                <a:spcPct val="85000"/>
              </a:lnSpc>
              <a:spcBef>
                <a:spcPct val="20000"/>
              </a:spcBef>
              <a:buFont typeface="Helvetica" pitchFamily="34" charset="0"/>
              <a:buChar char="•"/>
              <a:defRPr/>
            </a:pPr>
            <a:r>
              <a:rPr lang="en-US" sz="563" dirty="0">
                <a:latin typeface="Arial" panose="020B0604020202020204" pitchFamily="34" charset="0"/>
                <a:ea typeface="ＭＳ Ｐゴシック" pitchFamily="1" charset="-128"/>
                <a:cs typeface="Arial" panose="020B0604020202020204" pitchFamily="34" charset="0"/>
              </a:rPr>
              <a:t>Dept. of Marine Science</a:t>
            </a:r>
          </a:p>
        </p:txBody>
      </p:sp>
      <p:pic>
        <p:nvPicPr>
          <p:cNvPr id="25" name="Picture 24" descr="NASA insignia CMYK.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387" y="410704"/>
            <a:ext cx="606374" cy="501425"/>
          </a:xfrm>
          <a:prstGeom prst="rect">
            <a:avLst/>
          </a:prstGeom>
        </p:spPr>
      </p:pic>
      <p:sp>
        <p:nvSpPr>
          <p:cNvPr id="23" name="Rectangle 9"/>
          <p:cNvSpPr>
            <a:spLocks noChangeArrowheads="1"/>
          </p:cNvSpPr>
          <p:nvPr/>
        </p:nvSpPr>
        <p:spPr bwMode="auto">
          <a:xfrm>
            <a:off x="90574" y="1266432"/>
            <a:ext cx="2543897" cy="97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624" tIns="35717" rIns="72624" bIns="35717"/>
          <a:lstStyle>
            <a:lvl1pPr marL="114300" indent="-114300" defTabSz="998538">
              <a:defRPr>
                <a:solidFill>
                  <a:schemeClr val="tx1"/>
                </a:solidFill>
                <a:latin typeface="Arial" panose="020B0604020202020204" pitchFamily="34" charset="0"/>
                <a:ea typeface="ＭＳ Ｐゴシック" panose="020B0600070205080204" pitchFamily="34" charset="-128"/>
              </a:defRPr>
            </a:lvl1pPr>
            <a:lvl2pPr marL="742950" indent="-285750" defTabSz="998538">
              <a:defRPr>
                <a:solidFill>
                  <a:schemeClr val="tx1"/>
                </a:solidFill>
                <a:latin typeface="Arial" panose="020B0604020202020204" pitchFamily="34" charset="0"/>
                <a:ea typeface="ＭＳ Ｐゴシック" panose="020B0600070205080204" pitchFamily="34" charset="-128"/>
              </a:defRPr>
            </a:lvl2pPr>
            <a:lvl3pPr marL="1143000" indent="-228600" defTabSz="998538">
              <a:defRPr>
                <a:solidFill>
                  <a:schemeClr val="tx1"/>
                </a:solidFill>
                <a:latin typeface="Arial" panose="020B0604020202020204" pitchFamily="34" charset="0"/>
                <a:ea typeface="ＭＳ Ｐゴシック" panose="020B0600070205080204" pitchFamily="34" charset="-128"/>
              </a:defRPr>
            </a:lvl3pPr>
            <a:lvl4pPr marL="1600200" indent="-228600" defTabSz="998538">
              <a:defRPr>
                <a:solidFill>
                  <a:schemeClr val="tx1"/>
                </a:solidFill>
                <a:latin typeface="Arial" panose="020B0604020202020204" pitchFamily="34" charset="0"/>
                <a:ea typeface="ＭＳ Ｐゴシック" panose="020B0600070205080204" pitchFamily="34" charset="-128"/>
              </a:defRPr>
            </a:lvl4pPr>
            <a:lvl5pPr marL="2057400" indent="-228600" defTabSz="998538">
              <a:defRPr>
                <a:solidFill>
                  <a:schemeClr val="tx1"/>
                </a:solidFill>
                <a:latin typeface="Arial" panose="020B0604020202020204" pitchFamily="34" charset="0"/>
                <a:ea typeface="ＭＳ Ｐゴシック"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20000"/>
              </a:spcBef>
              <a:buClr>
                <a:prstClr val="black"/>
              </a:buClr>
              <a:defRPr/>
            </a:pPr>
            <a:r>
              <a:rPr lang="en-US" altLang="en-US" sz="563" b="1" dirty="0">
                <a:cs typeface="Arial" panose="020B0604020202020204" pitchFamily="34" charset="0"/>
              </a:rPr>
              <a:t>Department of Commerce (6)</a:t>
            </a:r>
          </a:p>
          <a:p>
            <a:pPr marL="85725" indent="-85725">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National Oceanic &amp; Atmospheric Administration                                            (NOAA) </a:t>
            </a:r>
          </a:p>
          <a:p>
            <a:pPr marL="85725" indent="-85725">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National Weather Service (NWS) </a:t>
            </a:r>
          </a:p>
          <a:p>
            <a:pPr marL="85725" indent="-85725">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National Data Buoy Center </a:t>
            </a:r>
          </a:p>
          <a:p>
            <a:pPr marL="85725" indent="-85725">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NOAA National Marine Fisheries Service</a:t>
            </a:r>
          </a:p>
          <a:p>
            <a:pPr marL="85725" indent="-85725">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NOAA </a:t>
            </a:r>
            <a:r>
              <a:rPr lang="fr-FR" altLang="en-US" sz="563" dirty="0">
                <a:cs typeface="Arial" panose="020B0604020202020204" pitchFamily="34" charset="0"/>
              </a:rPr>
              <a:t>National Center for Environmental Information                                   (NCEI)</a:t>
            </a:r>
          </a:p>
          <a:p>
            <a:pPr lvl="0">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NOAA Navigation Response Team-1 </a:t>
            </a:r>
          </a:p>
        </p:txBody>
      </p:sp>
      <p:sp>
        <p:nvSpPr>
          <p:cNvPr id="24" name="Rectangle 8"/>
          <p:cNvSpPr>
            <a:spLocks noChangeArrowheads="1"/>
          </p:cNvSpPr>
          <p:nvPr/>
        </p:nvSpPr>
        <p:spPr bwMode="auto">
          <a:xfrm>
            <a:off x="78105" y="2102865"/>
            <a:ext cx="2678524" cy="1556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624" tIns="35717" rIns="72624" bIns="35717"/>
          <a:lstStyle>
            <a:lvl1pPr marL="114300" indent="-114300" defTabSz="998538">
              <a:defRPr>
                <a:solidFill>
                  <a:schemeClr val="tx1"/>
                </a:solidFill>
                <a:latin typeface="Arial" panose="020B0604020202020204" pitchFamily="34" charset="0"/>
                <a:ea typeface="ＭＳ Ｐゴシック" panose="020B0600070205080204" pitchFamily="34" charset="-128"/>
              </a:defRPr>
            </a:lvl1pPr>
            <a:lvl2pPr marL="742950" indent="-285750" defTabSz="998538">
              <a:defRPr>
                <a:solidFill>
                  <a:schemeClr val="tx1"/>
                </a:solidFill>
                <a:latin typeface="Arial" panose="020B0604020202020204" pitchFamily="34" charset="0"/>
                <a:ea typeface="ＭＳ Ｐゴシック" panose="020B0600070205080204" pitchFamily="34" charset="-128"/>
              </a:defRPr>
            </a:lvl2pPr>
            <a:lvl3pPr marL="1143000" indent="-228600" defTabSz="998538">
              <a:defRPr>
                <a:solidFill>
                  <a:schemeClr val="tx1"/>
                </a:solidFill>
                <a:latin typeface="Arial" panose="020B0604020202020204" pitchFamily="34" charset="0"/>
                <a:ea typeface="ＭＳ Ｐゴシック" panose="020B0600070205080204" pitchFamily="34" charset="-128"/>
              </a:defRPr>
            </a:lvl3pPr>
            <a:lvl4pPr marL="1600200" indent="-228600" defTabSz="998538">
              <a:defRPr>
                <a:solidFill>
                  <a:schemeClr val="tx1"/>
                </a:solidFill>
                <a:latin typeface="Arial" panose="020B0604020202020204" pitchFamily="34" charset="0"/>
                <a:ea typeface="ＭＳ Ｐゴシック" panose="020B0600070205080204" pitchFamily="34" charset="-128"/>
              </a:defRPr>
            </a:lvl4pPr>
            <a:lvl5pPr marL="2057400" indent="-228600" defTabSz="998538">
              <a:defRPr>
                <a:solidFill>
                  <a:schemeClr val="tx1"/>
                </a:solidFill>
                <a:latin typeface="Arial" panose="020B0604020202020204" pitchFamily="34" charset="0"/>
                <a:ea typeface="ＭＳ Ｐゴシック"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20000"/>
              </a:spcBef>
              <a:buClr>
                <a:prstClr val="black"/>
              </a:buClr>
              <a:defRPr/>
            </a:pPr>
            <a:r>
              <a:rPr lang="en-US" altLang="en-US" sz="563" b="1" dirty="0">
                <a:cs typeface="Arial" panose="020B0604020202020204" pitchFamily="34" charset="0"/>
              </a:rPr>
              <a:t>Department of Defense (10)</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Army Corps of Engineers</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Commander, Naval Meteorology &amp; Oceanography                                    Command (CNMOC)</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Navy Detachment Stennis</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Navy Facilities Southeast</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Naval Oceanographic Office (NAVO)</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Navy Office of Civilian Human Resources</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Naval Research Laboratory (NRL)</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Navy Small Craft Instruction and Technical                                                        Training School (NAVSCIATTS)</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Navy Special Boat Team 22 (SBT-22)</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Naval Special Warfare Center (NSWC)</a:t>
            </a:r>
          </a:p>
        </p:txBody>
      </p:sp>
      <p:sp>
        <p:nvSpPr>
          <p:cNvPr id="27" name="Rectangle 19"/>
          <p:cNvSpPr>
            <a:spLocks noChangeArrowheads="1"/>
          </p:cNvSpPr>
          <p:nvPr/>
        </p:nvSpPr>
        <p:spPr bwMode="auto">
          <a:xfrm>
            <a:off x="85113" y="3314533"/>
            <a:ext cx="25717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624" tIns="35717" rIns="72624" bIns="35717"/>
          <a:lstStyle>
            <a:lvl1pPr marL="114300" indent="-114300" defTabSz="998538">
              <a:defRPr>
                <a:solidFill>
                  <a:schemeClr val="tx1"/>
                </a:solidFill>
                <a:latin typeface="Arial" panose="020B0604020202020204" pitchFamily="34" charset="0"/>
                <a:ea typeface="ＭＳ Ｐゴシック" panose="020B0600070205080204" pitchFamily="34" charset="-128"/>
              </a:defRPr>
            </a:lvl1pPr>
            <a:lvl2pPr marL="742950" indent="-285750" defTabSz="998538">
              <a:defRPr>
                <a:solidFill>
                  <a:schemeClr val="tx1"/>
                </a:solidFill>
                <a:latin typeface="Arial" panose="020B0604020202020204" pitchFamily="34" charset="0"/>
                <a:ea typeface="ＭＳ Ｐゴシック" panose="020B0600070205080204" pitchFamily="34" charset="-128"/>
              </a:defRPr>
            </a:lvl2pPr>
            <a:lvl3pPr marL="1143000" indent="-228600" defTabSz="998538">
              <a:defRPr>
                <a:solidFill>
                  <a:schemeClr val="tx1"/>
                </a:solidFill>
                <a:latin typeface="Arial" panose="020B0604020202020204" pitchFamily="34" charset="0"/>
                <a:ea typeface="ＭＳ Ｐゴシック" panose="020B0600070205080204" pitchFamily="34" charset="-128"/>
              </a:defRPr>
            </a:lvl3pPr>
            <a:lvl4pPr marL="1600200" indent="-228600" defTabSz="998538">
              <a:defRPr>
                <a:solidFill>
                  <a:schemeClr val="tx1"/>
                </a:solidFill>
                <a:latin typeface="Arial" panose="020B0604020202020204" pitchFamily="34" charset="0"/>
                <a:ea typeface="ＭＳ Ｐゴシック" panose="020B0600070205080204" pitchFamily="34" charset="-128"/>
              </a:defRPr>
            </a:lvl4pPr>
            <a:lvl5pPr marL="2057400" indent="-228600" defTabSz="998538">
              <a:defRPr>
                <a:solidFill>
                  <a:schemeClr val="tx1"/>
                </a:solidFill>
                <a:latin typeface="Arial" panose="020B0604020202020204" pitchFamily="34" charset="0"/>
                <a:ea typeface="ＭＳ Ｐゴシック"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20000"/>
              </a:spcBef>
              <a:buClr>
                <a:prstClr val="black"/>
              </a:buClr>
              <a:defRPr/>
            </a:pPr>
            <a:r>
              <a:rPr lang="en-US" altLang="en-US" sz="563" b="1" dirty="0">
                <a:cs typeface="Arial" panose="020B0604020202020204" pitchFamily="34" charset="0"/>
              </a:rPr>
              <a:t>Department of Energy</a:t>
            </a:r>
          </a:p>
          <a:p>
            <a:pPr marL="85725" indent="-85725" defTabSz="748904">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Strategic Petroleum Reserve</a:t>
            </a:r>
          </a:p>
        </p:txBody>
      </p:sp>
      <p:sp>
        <p:nvSpPr>
          <p:cNvPr id="28" name="Rectangle 9"/>
          <p:cNvSpPr>
            <a:spLocks noChangeArrowheads="1"/>
          </p:cNvSpPr>
          <p:nvPr/>
        </p:nvSpPr>
        <p:spPr bwMode="auto">
          <a:xfrm>
            <a:off x="93104" y="3594072"/>
            <a:ext cx="2590286" cy="71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624" tIns="35717" rIns="72624" bIns="35717"/>
          <a:lstStyle>
            <a:lvl1pPr marL="114300" indent="-114300" defTabSz="998538">
              <a:defRPr>
                <a:solidFill>
                  <a:schemeClr val="tx1"/>
                </a:solidFill>
                <a:latin typeface="Arial" panose="020B0604020202020204" pitchFamily="34" charset="0"/>
                <a:ea typeface="ＭＳ Ｐゴシック" panose="020B0600070205080204" pitchFamily="34" charset="-128"/>
              </a:defRPr>
            </a:lvl1pPr>
            <a:lvl2pPr marL="742950" indent="-285750" defTabSz="998538">
              <a:defRPr>
                <a:solidFill>
                  <a:schemeClr val="tx1"/>
                </a:solidFill>
                <a:latin typeface="Arial" panose="020B0604020202020204" pitchFamily="34" charset="0"/>
                <a:ea typeface="ＭＳ Ｐゴシック" panose="020B0600070205080204" pitchFamily="34" charset="-128"/>
              </a:defRPr>
            </a:lvl2pPr>
            <a:lvl3pPr marL="1143000" indent="-228600" defTabSz="998538">
              <a:defRPr>
                <a:solidFill>
                  <a:schemeClr val="tx1"/>
                </a:solidFill>
                <a:latin typeface="Arial" panose="020B0604020202020204" pitchFamily="34" charset="0"/>
                <a:ea typeface="ＭＳ Ｐゴシック" panose="020B0600070205080204" pitchFamily="34" charset="-128"/>
              </a:defRPr>
            </a:lvl3pPr>
            <a:lvl4pPr marL="1600200" indent="-228600" defTabSz="998538">
              <a:defRPr>
                <a:solidFill>
                  <a:schemeClr val="tx1"/>
                </a:solidFill>
                <a:latin typeface="Arial" panose="020B0604020202020204" pitchFamily="34" charset="0"/>
                <a:ea typeface="ＭＳ Ｐゴシック" panose="020B0600070205080204" pitchFamily="34" charset="-128"/>
              </a:defRPr>
            </a:lvl4pPr>
            <a:lvl5pPr marL="2057400" indent="-228600" defTabSz="998538">
              <a:defRPr>
                <a:solidFill>
                  <a:schemeClr val="tx1"/>
                </a:solidFill>
                <a:latin typeface="Arial" panose="020B0604020202020204" pitchFamily="34" charset="0"/>
                <a:ea typeface="ＭＳ Ｐゴシック"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20000"/>
              </a:spcBef>
              <a:buClr>
                <a:prstClr val="black"/>
              </a:buClr>
              <a:defRPr/>
            </a:pPr>
            <a:r>
              <a:rPr lang="en-US" altLang="en-US" sz="563" b="1" dirty="0">
                <a:cs typeface="Arial" panose="020B0604020202020204" pitchFamily="34" charset="0"/>
              </a:rPr>
              <a:t>Department of Homeland Security (3)</a:t>
            </a:r>
          </a:p>
          <a:p>
            <a:pPr marL="85725" indent="-85725" defTabSz="748904">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DHS Data Center 1</a:t>
            </a:r>
          </a:p>
          <a:p>
            <a:pPr marL="85725" indent="-85725" defTabSz="748904">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Immigration &amp; Customs Enforcement (ICE)</a:t>
            </a:r>
          </a:p>
          <a:p>
            <a:pPr marL="85725" indent="-85725" defTabSz="748904">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United States Citizenship &amp; Immigration</a:t>
            </a:r>
          </a:p>
          <a:p>
            <a:pPr marL="0" indent="0" defTabSz="748904">
              <a:lnSpc>
                <a:spcPct val="85000"/>
              </a:lnSpc>
              <a:spcBef>
                <a:spcPct val="20000"/>
              </a:spcBef>
              <a:defRPr/>
            </a:pPr>
            <a:r>
              <a:rPr lang="en-US" altLang="en-US" sz="563" dirty="0">
                <a:cs typeface="Arial" panose="020B0604020202020204" pitchFamily="34" charset="0"/>
              </a:rPr>
              <a:t>   Services (USCIS)</a:t>
            </a:r>
          </a:p>
        </p:txBody>
      </p:sp>
      <p:sp>
        <p:nvSpPr>
          <p:cNvPr id="29" name="Rectangle 3"/>
          <p:cNvSpPr>
            <a:spLocks noChangeArrowheads="1"/>
          </p:cNvSpPr>
          <p:nvPr/>
        </p:nvSpPr>
        <p:spPr bwMode="auto">
          <a:xfrm>
            <a:off x="64719" y="4099550"/>
            <a:ext cx="264199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624" tIns="35717" rIns="72624" bIns="35717"/>
          <a:lstStyle>
            <a:lvl1pPr marL="114300" indent="-114300" defTabSz="998538">
              <a:defRPr>
                <a:solidFill>
                  <a:schemeClr val="tx1"/>
                </a:solidFill>
                <a:latin typeface="Arial" panose="020B0604020202020204" pitchFamily="34" charset="0"/>
                <a:ea typeface="ＭＳ Ｐゴシック" panose="020B0600070205080204" pitchFamily="34" charset="-128"/>
              </a:defRPr>
            </a:lvl1pPr>
            <a:lvl2pPr marL="742950" indent="-285750" defTabSz="998538">
              <a:defRPr>
                <a:solidFill>
                  <a:schemeClr val="tx1"/>
                </a:solidFill>
                <a:latin typeface="Arial" panose="020B0604020202020204" pitchFamily="34" charset="0"/>
                <a:ea typeface="ＭＳ Ｐゴシック" panose="020B0600070205080204" pitchFamily="34" charset="-128"/>
              </a:defRPr>
            </a:lvl2pPr>
            <a:lvl3pPr marL="1143000" indent="-228600" defTabSz="998538">
              <a:defRPr>
                <a:solidFill>
                  <a:schemeClr val="tx1"/>
                </a:solidFill>
                <a:latin typeface="Arial" panose="020B0604020202020204" pitchFamily="34" charset="0"/>
                <a:ea typeface="ＭＳ Ｐゴシック" panose="020B0600070205080204" pitchFamily="34" charset="-128"/>
              </a:defRPr>
            </a:lvl3pPr>
            <a:lvl4pPr marL="1600200" indent="-228600" defTabSz="998538">
              <a:defRPr>
                <a:solidFill>
                  <a:schemeClr val="tx1"/>
                </a:solidFill>
                <a:latin typeface="Arial" panose="020B0604020202020204" pitchFamily="34" charset="0"/>
                <a:ea typeface="ＭＳ Ｐゴシック" panose="020B0600070205080204" pitchFamily="34" charset="-128"/>
              </a:defRPr>
            </a:lvl4pPr>
            <a:lvl5pPr marL="2057400" indent="-228600" defTabSz="998538">
              <a:defRPr>
                <a:solidFill>
                  <a:schemeClr val="tx1"/>
                </a:solidFill>
                <a:latin typeface="Arial" panose="020B0604020202020204" pitchFamily="34" charset="0"/>
                <a:ea typeface="ＭＳ Ｐゴシック"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20000"/>
              </a:spcBef>
              <a:buClr>
                <a:prstClr val="black"/>
              </a:buClr>
              <a:defRPr/>
            </a:pPr>
            <a:r>
              <a:rPr lang="en-US" altLang="en-US" sz="563" b="1" dirty="0">
                <a:cs typeface="Arial" panose="020B0604020202020204" pitchFamily="34" charset="0"/>
              </a:rPr>
              <a:t>Department of Interior</a:t>
            </a:r>
          </a:p>
          <a:p>
            <a:pPr marL="85725" indent="-85725">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U.S. Geological Survey (USGS),                    </a:t>
            </a:r>
          </a:p>
          <a:p>
            <a:pPr marL="0" indent="0">
              <a:lnSpc>
                <a:spcPct val="85000"/>
              </a:lnSpc>
              <a:spcBef>
                <a:spcPct val="20000"/>
              </a:spcBef>
              <a:defRPr/>
            </a:pPr>
            <a:r>
              <a:rPr lang="en-US" altLang="en-US" sz="563" dirty="0">
                <a:cs typeface="Arial" panose="020B0604020202020204" pitchFamily="34" charset="0"/>
              </a:rPr>
              <a:t>    Hydrologic Instrumentation Facility</a:t>
            </a:r>
          </a:p>
        </p:txBody>
      </p:sp>
      <p:sp>
        <p:nvSpPr>
          <p:cNvPr id="30" name="Rectangle 19"/>
          <p:cNvSpPr>
            <a:spLocks noChangeArrowheads="1"/>
          </p:cNvSpPr>
          <p:nvPr/>
        </p:nvSpPr>
        <p:spPr bwMode="auto">
          <a:xfrm>
            <a:off x="93128" y="4450170"/>
            <a:ext cx="2864644"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624" tIns="35717" rIns="72624" bIns="35717"/>
          <a:lstStyle>
            <a:lvl1pPr marL="114300" indent="-114300" defTabSz="998538">
              <a:defRPr>
                <a:solidFill>
                  <a:schemeClr val="tx1"/>
                </a:solidFill>
                <a:latin typeface="Arial" panose="020B0604020202020204" pitchFamily="34" charset="0"/>
                <a:ea typeface="ＭＳ Ｐゴシック" panose="020B0600070205080204" pitchFamily="34" charset="-128"/>
              </a:defRPr>
            </a:lvl1pPr>
            <a:lvl2pPr marL="742950" indent="-285750" defTabSz="998538">
              <a:defRPr>
                <a:solidFill>
                  <a:schemeClr val="tx1"/>
                </a:solidFill>
                <a:latin typeface="Arial" panose="020B0604020202020204" pitchFamily="34" charset="0"/>
                <a:ea typeface="ＭＳ Ｐゴシック" panose="020B0600070205080204" pitchFamily="34" charset="-128"/>
              </a:defRPr>
            </a:lvl2pPr>
            <a:lvl3pPr marL="1143000" indent="-228600" defTabSz="998538">
              <a:defRPr>
                <a:solidFill>
                  <a:schemeClr val="tx1"/>
                </a:solidFill>
                <a:latin typeface="Arial" panose="020B0604020202020204" pitchFamily="34" charset="0"/>
                <a:ea typeface="ＭＳ Ｐゴシック" panose="020B0600070205080204" pitchFamily="34" charset="-128"/>
              </a:defRPr>
            </a:lvl3pPr>
            <a:lvl4pPr marL="1600200" indent="-228600" defTabSz="998538">
              <a:defRPr>
                <a:solidFill>
                  <a:schemeClr val="tx1"/>
                </a:solidFill>
                <a:latin typeface="Arial" panose="020B0604020202020204" pitchFamily="34" charset="0"/>
                <a:ea typeface="ＭＳ Ｐゴシック" panose="020B0600070205080204" pitchFamily="34" charset="-128"/>
              </a:defRPr>
            </a:lvl4pPr>
            <a:lvl5pPr marL="2057400" indent="-228600" defTabSz="998538">
              <a:defRPr>
                <a:solidFill>
                  <a:schemeClr val="tx1"/>
                </a:solidFill>
                <a:latin typeface="Arial" panose="020B0604020202020204" pitchFamily="34" charset="0"/>
                <a:ea typeface="ＭＳ Ｐゴシック"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20000"/>
              </a:spcBef>
              <a:buClr>
                <a:prstClr val="black"/>
              </a:buClr>
              <a:defRPr/>
            </a:pPr>
            <a:r>
              <a:rPr lang="en-US" altLang="en-US" sz="563" b="1" dirty="0">
                <a:cs typeface="Arial" panose="020B0604020202020204" pitchFamily="34" charset="0"/>
              </a:rPr>
              <a:t>Department of Transportation</a:t>
            </a:r>
          </a:p>
          <a:p>
            <a:pPr marL="85725" indent="-85725">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Information Systems at NCCIPS</a:t>
            </a:r>
          </a:p>
        </p:txBody>
      </p:sp>
      <p:sp>
        <p:nvSpPr>
          <p:cNvPr id="31" name="Rectangle 6"/>
          <p:cNvSpPr>
            <a:spLocks noChangeArrowheads="1"/>
          </p:cNvSpPr>
          <p:nvPr/>
        </p:nvSpPr>
        <p:spPr bwMode="auto">
          <a:xfrm>
            <a:off x="2859762" y="4760567"/>
            <a:ext cx="1891107" cy="344168"/>
          </a:xfrm>
          <a:prstGeom prst="rect">
            <a:avLst/>
          </a:prstGeom>
          <a:noFill/>
          <a:ln w="12700">
            <a:noFill/>
            <a:miter lim="800000"/>
            <a:headEnd/>
            <a:tailEnd/>
          </a:ln>
        </p:spPr>
        <p:txBody>
          <a:bodyPr lIns="72624" tIns="35717" rIns="72624" bIns="35717"/>
          <a:lstStyle/>
          <a:p>
            <a:pPr marL="85725" indent="-85725" defTabSz="748904">
              <a:lnSpc>
                <a:spcPct val="85000"/>
              </a:lnSpc>
              <a:spcBef>
                <a:spcPct val="20000"/>
              </a:spcBef>
              <a:buClr>
                <a:prstClr val="black"/>
              </a:buClr>
              <a:defRPr/>
            </a:pPr>
            <a:r>
              <a:rPr lang="en-US" sz="563" b="1" dirty="0">
                <a:latin typeface="Arial" panose="020B0604020202020204" pitchFamily="34" charset="0"/>
                <a:ea typeface="ＭＳ Ｐゴシック" panose="020B0600070205080204" pitchFamily="34" charset="-128"/>
                <a:cs typeface="Arial" panose="020B0604020202020204" pitchFamily="34" charset="0"/>
              </a:rPr>
              <a:t>Mississippi State University (2)</a:t>
            </a:r>
          </a:p>
          <a:p>
            <a:pPr marL="85725" indent="-85725" defTabSz="748904">
              <a:lnSpc>
                <a:spcPct val="85000"/>
              </a:lnSpc>
              <a:spcBef>
                <a:spcPct val="20000"/>
              </a:spcBef>
              <a:buFont typeface="Helvetica" panose="020B0604020202020204" pitchFamily="34" charset="0"/>
              <a:buChar char="•"/>
              <a:defRPr/>
            </a:pPr>
            <a:r>
              <a:rPr lang="en-US" sz="563" dirty="0">
                <a:latin typeface="Arial" panose="020B0604020202020204" pitchFamily="34" charset="0"/>
                <a:ea typeface="ＭＳ Ｐゴシック" panose="020B0600070205080204" pitchFamily="34" charset="-128"/>
                <a:cs typeface="Arial" panose="020B0604020202020204" pitchFamily="34" charset="0"/>
              </a:rPr>
              <a:t>Northern Gulf Institute</a:t>
            </a:r>
          </a:p>
          <a:p>
            <a:pPr marL="85725" indent="-85725" defTabSz="748904">
              <a:lnSpc>
                <a:spcPct val="85000"/>
              </a:lnSpc>
              <a:spcBef>
                <a:spcPct val="20000"/>
              </a:spcBef>
              <a:buFont typeface="Helvetica" panose="020B0604020202020204" pitchFamily="34" charset="0"/>
              <a:buChar char="•"/>
              <a:defRPr/>
            </a:pPr>
            <a:r>
              <a:rPr lang="en-US" sz="563" dirty="0">
                <a:latin typeface="Arial" panose="020B0604020202020204" pitchFamily="34" charset="0"/>
                <a:ea typeface="ＭＳ Ｐゴシック" panose="020B0600070205080204" pitchFamily="34" charset="-128"/>
                <a:cs typeface="Arial" panose="020B0604020202020204" pitchFamily="34" charset="0"/>
              </a:rPr>
              <a:t>ASSURE FAA UAS Center of Excellence</a:t>
            </a:r>
          </a:p>
        </p:txBody>
      </p:sp>
      <p:sp>
        <p:nvSpPr>
          <p:cNvPr id="32" name="Rectangle 4"/>
          <p:cNvSpPr>
            <a:spLocks noChangeArrowheads="1"/>
          </p:cNvSpPr>
          <p:nvPr/>
        </p:nvSpPr>
        <p:spPr bwMode="auto">
          <a:xfrm>
            <a:off x="6717037" y="4783582"/>
            <a:ext cx="2433698" cy="454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624" tIns="35717" rIns="72624" bIns="35717"/>
          <a:lstStyle>
            <a:lvl1pPr marL="114300" indent="-114300" defTabSz="998538">
              <a:defRPr>
                <a:solidFill>
                  <a:schemeClr val="tx1"/>
                </a:solidFill>
                <a:latin typeface="Arial" panose="020B0604020202020204" pitchFamily="34" charset="0"/>
                <a:ea typeface="ＭＳ Ｐゴシック" panose="020B0600070205080204" pitchFamily="34" charset="-128"/>
              </a:defRPr>
            </a:lvl1pPr>
            <a:lvl2pPr marL="742950" indent="-285750" defTabSz="998538">
              <a:defRPr>
                <a:solidFill>
                  <a:schemeClr val="tx1"/>
                </a:solidFill>
                <a:latin typeface="Arial" panose="020B0604020202020204" pitchFamily="34" charset="0"/>
                <a:ea typeface="ＭＳ Ｐゴシック" panose="020B0600070205080204" pitchFamily="34" charset="-128"/>
              </a:defRPr>
            </a:lvl2pPr>
            <a:lvl3pPr marL="1143000" indent="-228600" defTabSz="998538">
              <a:defRPr>
                <a:solidFill>
                  <a:schemeClr val="tx1"/>
                </a:solidFill>
                <a:latin typeface="Arial" panose="020B0604020202020204" pitchFamily="34" charset="0"/>
                <a:ea typeface="ＭＳ Ｐゴシック" panose="020B0600070205080204" pitchFamily="34" charset="-128"/>
              </a:defRPr>
            </a:lvl3pPr>
            <a:lvl4pPr marL="1600200" indent="-228600" defTabSz="998538">
              <a:defRPr>
                <a:solidFill>
                  <a:schemeClr val="tx1"/>
                </a:solidFill>
                <a:latin typeface="Arial" panose="020B0604020202020204" pitchFamily="34" charset="0"/>
                <a:ea typeface="ＭＳ Ｐゴシック" panose="020B0600070205080204" pitchFamily="34" charset="-128"/>
              </a:defRPr>
            </a:lvl4pPr>
            <a:lvl5pPr marL="2057400" indent="-228600" defTabSz="998538">
              <a:defRPr>
                <a:solidFill>
                  <a:schemeClr val="tx1"/>
                </a:solidFill>
                <a:latin typeface="Arial" panose="020B0604020202020204" pitchFamily="34" charset="0"/>
                <a:ea typeface="ＭＳ Ｐゴシック"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20000"/>
              </a:spcBef>
              <a:buClr>
                <a:prstClr val="black"/>
              </a:buClr>
              <a:defRPr/>
            </a:pPr>
            <a:r>
              <a:rPr lang="en-US" altLang="en-US" sz="563" b="1" dirty="0">
                <a:cs typeface="Arial" panose="020B0604020202020204" pitchFamily="34" charset="0"/>
              </a:rPr>
              <a:t>State of Louisiana (2)</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Louisiana Technology Transfer Office</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Louisiana Business &amp; Technology Center - LSU</a:t>
            </a:r>
          </a:p>
        </p:txBody>
      </p:sp>
      <p:sp>
        <p:nvSpPr>
          <p:cNvPr id="33" name="Rectangle 16"/>
          <p:cNvSpPr>
            <a:spLocks noChangeArrowheads="1"/>
          </p:cNvSpPr>
          <p:nvPr/>
        </p:nvSpPr>
        <p:spPr bwMode="auto">
          <a:xfrm>
            <a:off x="4427569" y="4812134"/>
            <a:ext cx="2509220" cy="64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624" tIns="35717" rIns="72624" bIns="35717"/>
          <a:lstStyle>
            <a:lvl1pPr marL="114300" indent="-114300" defTabSz="998538">
              <a:defRPr>
                <a:solidFill>
                  <a:schemeClr val="tx1"/>
                </a:solidFill>
                <a:latin typeface="Arial" panose="020B0604020202020204" pitchFamily="34" charset="0"/>
                <a:ea typeface="ＭＳ Ｐゴシック" panose="020B0600070205080204" pitchFamily="34" charset="-128"/>
              </a:defRPr>
            </a:lvl1pPr>
            <a:lvl2pPr marL="742950" indent="-285750" defTabSz="998538">
              <a:defRPr>
                <a:solidFill>
                  <a:schemeClr val="tx1"/>
                </a:solidFill>
                <a:latin typeface="Arial" panose="020B0604020202020204" pitchFamily="34" charset="0"/>
                <a:ea typeface="ＭＳ Ｐゴシック" panose="020B0600070205080204" pitchFamily="34" charset="-128"/>
              </a:defRPr>
            </a:lvl2pPr>
            <a:lvl3pPr marL="1143000" indent="-228600" defTabSz="998538">
              <a:defRPr>
                <a:solidFill>
                  <a:schemeClr val="tx1"/>
                </a:solidFill>
                <a:latin typeface="Arial" panose="020B0604020202020204" pitchFamily="34" charset="0"/>
                <a:ea typeface="ＭＳ Ｐゴシック" panose="020B0600070205080204" pitchFamily="34" charset="-128"/>
              </a:defRPr>
            </a:lvl3pPr>
            <a:lvl4pPr marL="1600200" indent="-228600" defTabSz="998538">
              <a:defRPr>
                <a:solidFill>
                  <a:schemeClr val="tx1"/>
                </a:solidFill>
                <a:latin typeface="Arial" panose="020B0604020202020204" pitchFamily="34" charset="0"/>
                <a:ea typeface="ＭＳ Ｐゴシック" panose="020B0600070205080204" pitchFamily="34" charset="-128"/>
              </a:defRPr>
            </a:lvl4pPr>
            <a:lvl5pPr marL="2057400" indent="-228600" defTabSz="998538">
              <a:defRPr>
                <a:solidFill>
                  <a:schemeClr val="tx1"/>
                </a:solidFill>
                <a:latin typeface="Arial" panose="020B0604020202020204" pitchFamily="34" charset="0"/>
                <a:ea typeface="ＭＳ Ｐゴシック"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85725" indent="-85725" defTabSz="748904">
              <a:lnSpc>
                <a:spcPct val="85000"/>
              </a:lnSpc>
              <a:spcBef>
                <a:spcPct val="20000"/>
              </a:spcBef>
              <a:buClr>
                <a:prstClr val="black"/>
              </a:buClr>
              <a:defRPr/>
            </a:pPr>
            <a:r>
              <a:rPr lang="en-US" altLang="en-US" sz="563" b="1" dirty="0">
                <a:cs typeface="Arial" panose="020B0604020202020204" pitchFamily="34" charset="0"/>
              </a:rPr>
              <a:t>State of Mississippi (2)</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Mississippi Enterprise for Technology (MSET)</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Marine Industries Science &amp; Technology (MIST) Cluster</a:t>
            </a:r>
          </a:p>
        </p:txBody>
      </p:sp>
      <p:sp>
        <p:nvSpPr>
          <p:cNvPr id="34" name="Rectangle 6"/>
          <p:cNvSpPr>
            <a:spLocks noChangeArrowheads="1"/>
          </p:cNvSpPr>
          <p:nvPr/>
        </p:nvSpPr>
        <p:spPr bwMode="auto">
          <a:xfrm>
            <a:off x="6640166" y="1229467"/>
            <a:ext cx="1919865" cy="664532"/>
          </a:xfrm>
          <a:prstGeom prst="rect">
            <a:avLst/>
          </a:prstGeom>
          <a:noFill/>
          <a:ln w="12700">
            <a:noFill/>
            <a:miter lim="800000"/>
            <a:headEnd/>
            <a:tailEnd/>
          </a:ln>
        </p:spPr>
        <p:txBody>
          <a:bodyPr lIns="72624" tIns="35717" rIns="72624" bIns="35717"/>
          <a:lstStyle/>
          <a:p>
            <a:pPr marL="85725" indent="-85725" defTabSz="748904">
              <a:lnSpc>
                <a:spcPct val="85000"/>
              </a:lnSpc>
              <a:spcBef>
                <a:spcPct val="20000"/>
              </a:spcBef>
              <a:buClr>
                <a:prstClr val="black"/>
              </a:buClr>
              <a:defRPr/>
            </a:pPr>
            <a:r>
              <a:rPr lang="en-US" sz="563" b="1" dirty="0">
                <a:latin typeface="Arial" panose="020B0604020202020204" pitchFamily="34" charset="0"/>
                <a:ea typeface="ＭＳ Ｐゴシック" panose="020B0600070205080204" pitchFamily="34" charset="-128"/>
                <a:cs typeface="Arial" panose="020B0604020202020204" pitchFamily="34" charset="0"/>
              </a:rPr>
              <a:t>NASA Stennis Space Center (3)</a:t>
            </a:r>
          </a:p>
          <a:p>
            <a:pPr marL="85725" indent="-85725" defTabSz="748904">
              <a:lnSpc>
                <a:spcPct val="85000"/>
              </a:lnSpc>
              <a:spcBef>
                <a:spcPct val="20000"/>
              </a:spcBef>
              <a:buFont typeface="Helvetica" panose="020B0604020202020204" pitchFamily="34" charset="0"/>
              <a:buChar char="•"/>
              <a:defRPr/>
            </a:pPr>
            <a:r>
              <a:rPr lang="en-US" sz="563" dirty="0">
                <a:latin typeface="Arial" panose="020B0604020202020204" pitchFamily="34" charset="0"/>
                <a:ea typeface="ＭＳ Ｐゴシック" panose="020B0600070205080204" pitchFamily="34" charset="-128"/>
                <a:cs typeface="Arial" panose="020B0604020202020204" pitchFamily="34" charset="0"/>
              </a:rPr>
              <a:t>NASA Rocket Propulsion Test Program</a:t>
            </a:r>
          </a:p>
          <a:p>
            <a:pPr marL="85725" indent="-85725" defTabSz="748904">
              <a:lnSpc>
                <a:spcPct val="85000"/>
              </a:lnSpc>
              <a:spcBef>
                <a:spcPct val="20000"/>
              </a:spcBef>
              <a:buFont typeface="Helvetica" panose="020B0604020202020204" pitchFamily="34" charset="0"/>
              <a:buChar char="•"/>
              <a:defRPr/>
            </a:pPr>
            <a:r>
              <a:rPr lang="en-US" sz="563" dirty="0">
                <a:latin typeface="Arial" panose="020B0604020202020204" pitchFamily="34" charset="0"/>
                <a:ea typeface="ＭＳ Ｐゴシック" panose="020B0600070205080204" pitchFamily="34" charset="-128"/>
                <a:cs typeface="Arial" panose="020B0604020202020204" pitchFamily="34" charset="0"/>
              </a:rPr>
              <a:t>NASA Shared Services Center (NSSC) </a:t>
            </a:r>
          </a:p>
          <a:p>
            <a:pPr marL="85725" indent="-85725" defTabSz="748904">
              <a:lnSpc>
                <a:spcPct val="85000"/>
              </a:lnSpc>
              <a:spcBef>
                <a:spcPct val="20000"/>
              </a:spcBef>
              <a:buFont typeface="Helvetica" panose="020B0604020202020204" pitchFamily="34" charset="0"/>
              <a:buChar char="•"/>
              <a:defRPr/>
            </a:pPr>
            <a:r>
              <a:rPr lang="en-US" sz="563" dirty="0">
                <a:latin typeface="Arial" panose="020B0604020202020204" pitchFamily="34" charset="0"/>
                <a:ea typeface="ＭＳ Ｐゴシック" panose="020B0600070205080204" pitchFamily="34" charset="-128"/>
                <a:cs typeface="Arial" panose="020B0604020202020204" pitchFamily="34" charset="0"/>
              </a:rPr>
              <a:t>National Center for Critical Information Processing &amp; Storage (NCCIPS) </a:t>
            </a:r>
          </a:p>
        </p:txBody>
      </p:sp>
      <p:sp>
        <p:nvSpPr>
          <p:cNvPr id="35" name="Rectangle 19"/>
          <p:cNvSpPr>
            <a:spLocks noChangeArrowheads="1"/>
          </p:cNvSpPr>
          <p:nvPr/>
        </p:nvSpPr>
        <p:spPr bwMode="auto">
          <a:xfrm>
            <a:off x="6659584" y="1720516"/>
            <a:ext cx="1774804"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624" tIns="35717" rIns="72624" bIns="35717"/>
          <a:lstStyle>
            <a:lvl1pPr marL="114300" indent="-114300" defTabSz="998538">
              <a:defRPr>
                <a:solidFill>
                  <a:schemeClr val="tx1"/>
                </a:solidFill>
                <a:latin typeface="Arial" panose="020B0604020202020204" pitchFamily="34" charset="0"/>
                <a:ea typeface="ＭＳ Ｐゴシック" panose="020B0600070205080204" pitchFamily="34" charset="-128"/>
              </a:defRPr>
            </a:lvl1pPr>
            <a:lvl2pPr marL="742950" indent="-285750" defTabSz="998538">
              <a:defRPr>
                <a:solidFill>
                  <a:schemeClr val="tx1"/>
                </a:solidFill>
                <a:latin typeface="Arial" panose="020B0604020202020204" pitchFamily="34" charset="0"/>
                <a:ea typeface="ＭＳ Ｐゴシック" panose="020B0600070205080204" pitchFamily="34" charset="-128"/>
              </a:defRPr>
            </a:lvl2pPr>
            <a:lvl3pPr marL="1143000" indent="-228600" defTabSz="998538">
              <a:defRPr>
                <a:solidFill>
                  <a:schemeClr val="tx1"/>
                </a:solidFill>
                <a:latin typeface="Arial" panose="020B0604020202020204" pitchFamily="34" charset="0"/>
                <a:ea typeface="ＭＳ Ｐゴシック" panose="020B0600070205080204" pitchFamily="34" charset="-128"/>
              </a:defRPr>
            </a:lvl3pPr>
            <a:lvl4pPr marL="1600200" indent="-228600" defTabSz="998538">
              <a:defRPr>
                <a:solidFill>
                  <a:schemeClr val="tx1"/>
                </a:solidFill>
                <a:latin typeface="Arial" panose="020B0604020202020204" pitchFamily="34" charset="0"/>
                <a:ea typeface="ＭＳ Ｐゴシック" panose="020B0600070205080204" pitchFamily="34" charset="-128"/>
              </a:defRPr>
            </a:lvl4pPr>
            <a:lvl5pPr marL="2057400" indent="-228600" defTabSz="998538">
              <a:defRPr>
                <a:solidFill>
                  <a:schemeClr val="tx1"/>
                </a:solidFill>
                <a:latin typeface="Arial" panose="020B0604020202020204" pitchFamily="34" charset="0"/>
                <a:ea typeface="ＭＳ Ｐゴシック"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20000"/>
              </a:spcBef>
              <a:buClr>
                <a:prstClr val="black"/>
              </a:buClr>
              <a:defRPr/>
            </a:pPr>
            <a:r>
              <a:rPr lang="en-US" altLang="en-US" sz="563" b="1" dirty="0">
                <a:cs typeface="Arial" panose="020B0604020202020204" pitchFamily="34" charset="0"/>
              </a:rPr>
              <a:t>Government Publishing Office</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Passport Production Facility</a:t>
            </a:r>
          </a:p>
        </p:txBody>
      </p:sp>
      <p:sp>
        <p:nvSpPr>
          <p:cNvPr id="36" name="Rectangle 19"/>
          <p:cNvSpPr>
            <a:spLocks noChangeArrowheads="1"/>
          </p:cNvSpPr>
          <p:nvPr/>
        </p:nvSpPr>
        <p:spPr bwMode="auto">
          <a:xfrm>
            <a:off x="6674110" y="2015314"/>
            <a:ext cx="17457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624" tIns="35717" rIns="72624" bIns="35717"/>
          <a:lstStyle>
            <a:lvl1pPr marL="114300" indent="-114300" defTabSz="998538">
              <a:defRPr>
                <a:solidFill>
                  <a:schemeClr val="tx1"/>
                </a:solidFill>
                <a:latin typeface="Arial" panose="020B0604020202020204" pitchFamily="34" charset="0"/>
                <a:ea typeface="ＭＳ Ｐゴシック" panose="020B0600070205080204" pitchFamily="34" charset="-128"/>
              </a:defRPr>
            </a:lvl1pPr>
            <a:lvl2pPr marL="742950" indent="-285750" defTabSz="998538">
              <a:defRPr>
                <a:solidFill>
                  <a:schemeClr val="tx1"/>
                </a:solidFill>
                <a:latin typeface="Arial" panose="020B0604020202020204" pitchFamily="34" charset="0"/>
                <a:ea typeface="ＭＳ Ｐゴシック" panose="020B0600070205080204" pitchFamily="34" charset="-128"/>
              </a:defRPr>
            </a:lvl2pPr>
            <a:lvl3pPr marL="1143000" indent="-228600" defTabSz="998538">
              <a:defRPr>
                <a:solidFill>
                  <a:schemeClr val="tx1"/>
                </a:solidFill>
                <a:latin typeface="Arial" panose="020B0604020202020204" pitchFamily="34" charset="0"/>
                <a:ea typeface="ＭＳ Ｐゴシック" panose="020B0600070205080204" pitchFamily="34" charset="-128"/>
              </a:defRPr>
            </a:lvl3pPr>
            <a:lvl4pPr marL="1600200" indent="-228600" defTabSz="998538">
              <a:defRPr>
                <a:solidFill>
                  <a:schemeClr val="tx1"/>
                </a:solidFill>
                <a:latin typeface="Arial" panose="020B0604020202020204" pitchFamily="34" charset="0"/>
                <a:ea typeface="ＭＳ Ｐゴシック" panose="020B0600070205080204" pitchFamily="34" charset="-128"/>
              </a:defRPr>
            </a:lvl4pPr>
            <a:lvl5pPr marL="2057400" indent="-228600" defTabSz="998538">
              <a:defRPr>
                <a:solidFill>
                  <a:schemeClr val="tx1"/>
                </a:solidFill>
                <a:latin typeface="Arial" panose="020B0604020202020204" pitchFamily="34" charset="0"/>
                <a:ea typeface="ＭＳ Ｐゴシック"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20000"/>
              </a:spcBef>
              <a:buClr>
                <a:prstClr val="black"/>
              </a:buClr>
              <a:defRPr/>
            </a:pPr>
            <a:r>
              <a:rPr lang="en-US" altLang="en-US" sz="563" b="1" dirty="0">
                <a:cs typeface="Arial" panose="020B0604020202020204" pitchFamily="34" charset="0"/>
              </a:rPr>
              <a:t>Government Services Agency</a:t>
            </a:r>
          </a:p>
          <a:p>
            <a:pPr marL="85725" indent="-85725" defTabSz="748904">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Information Systems at NCCIPS</a:t>
            </a:r>
          </a:p>
        </p:txBody>
      </p:sp>
      <p:sp>
        <p:nvSpPr>
          <p:cNvPr id="37" name="Rectangle 12"/>
          <p:cNvSpPr>
            <a:spLocks noChangeArrowheads="1"/>
          </p:cNvSpPr>
          <p:nvPr/>
        </p:nvSpPr>
        <p:spPr bwMode="auto">
          <a:xfrm>
            <a:off x="6688398" y="2264940"/>
            <a:ext cx="1717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624" tIns="35717" rIns="72624" bIns="35717"/>
          <a:lstStyle>
            <a:lvl1pPr marL="114300" indent="-114300" defTabSz="998538">
              <a:defRPr>
                <a:solidFill>
                  <a:schemeClr val="tx1"/>
                </a:solidFill>
                <a:latin typeface="Arial" panose="020B0604020202020204" pitchFamily="34" charset="0"/>
                <a:ea typeface="ＭＳ Ｐゴシック" panose="020B0600070205080204" pitchFamily="34" charset="-128"/>
              </a:defRPr>
            </a:lvl1pPr>
            <a:lvl2pPr marL="742950" indent="-285750" defTabSz="998538">
              <a:defRPr>
                <a:solidFill>
                  <a:schemeClr val="tx1"/>
                </a:solidFill>
                <a:latin typeface="Arial" panose="020B0604020202020204" pitchFamily="34" charset="0"/>
                <a:ea typeface="ＭＳ Ｐゴシック" panose="020B0600070205080204" pitchFamily="34" charset="-128"/>
              </a:defRPr>
            </a:lvl2pPr>
            <a:lvl3pPr marL="1143000" indent="-228600" defTabSz="998538">
              <a:defRPr>
                <a:solidFill>
                  <a:schemeClr val="tx1"/>
                </a:solidFill>
                <a:latin typeface="Arial" panose="020B0604020202020204" pitchFamily="34" charset="0"/>
                <a:ea typeface="ＭＳ Ｐゴシック" panose="020B0600070205080204" pitchFamily="34" charset="-128"/>
              </a:defRPr>
            </a:lvl3pPr>
            <a:lvl4pPr marL="1600200" indent="-228600" defTabSz="998538">
              <a:defRPr>
                <a:solidFill>
                  <a:schemeClr val="tx1"/>
                </a:solidFill>
                <a:latin typeface="Arial" panose="020B0604020202020204" pitchFamily="34" charset="0"/>
                <a:ea typeface="ＭＳ Ｐゴシック" panose="020B0600070205080204" pitchFamily="34" charset="-128"/>
              </a:defRPr>
            </a:lvl4pPr>
            <a:lvl5pPr marL="2057400" indent="-228600" defTabSz="998538">
              <a:defRPr>
                <a:solidFill>
                  <a:schemeClr val="tx1"/>
                </a:solidFill>
                <a:latin typeface="Arial" panose="020B0604020202020204" pitchFamily="34" charset="0"/>
                <a:ea typeface="ＭＳ Ｐゴシック"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85725" indent="-85725" defTabSz="748904">
              <a:lnSpc>
                <a:spcPct val="85000"/>
              </a:lnSpc>
              <a:spcBef>
                <a:spcPct val="20000"/>
              </a:spcBef>
              <a:buClr>
                <a:prstClr val="black"/>
              </a:buClr>
              <a:defRPr/>
            </a:pPr>
            <a:r>
              <a:rPr lang="en-US" altLang="en-US" sz="563" b="1" dirty="0">
                <a:cs typeface="Arial" panose="020B0604020202020204" pitchFamily="34" charset="0"/>
              </a:rPr>
              <a:t>Commercial Companies (4)</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Aerojet Rocketdyne</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Lockheed Martin</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Relativity Space Incorporated</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Rolls Royce North America</a:t>
            </a:r>
          </a:p>
        </p:txBody>
      </p:sp>
      <p:sp>
        <p:nvSpPr>
          <p:cNvPr id="38" name="Rectangle 13"/>
          <p:cNvSpPr>
            <a:spLocks noChangeArrowheads="1"/>
          </p:cNvSpPr>
          <p:nvPr/>
        </p:nvSpPr>
        <p:spPr bwMode="auto">
          <a:xfrm>
            <a:off x="6717038" y="2790080"/>
            <a:ext cx="2003082" cy="222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624" tIns="35717" rIns="72624" bIns="35717"/>
          <a:lstStyle>
            <a:lvl1pPr marL="114300" indent="-114300" defTabSz="998538">
              <a:defRPr>
                <a:solidFill>
                  <a:schemeClr val="tx1"/>
                </a:solidFill>
                <a:latin typeface="Arial" panose="020B0604020202020204" pitchFamily="34" charset="0"/>
                <a:ea typeface="ＭＳ Ｐゴシック" panose="020B0600070205080204" pitchFamily="34" charset="-128"/>
              </a:defRPr>
            </a:lvl1pPr>
            <a:lvl2pPr marL="742950" indent="-285750" defTabSz="998538">
              <a:defRPr>
                <a:solidFill>
                  <a:schemeClr val="tx1"/>
                </a:solidFill>
                <a:latin typeface="Arial" panose="020B0604020202020204" pitchFamily="34" charset="0"/>
                <a:ea typeface="ＭＳ Ｐゴシック" panose="020B0600070205080204" pitchFamily="34" charset="-128"/>
              </a:defRPr>
            </a:lvl2pPr>
            <a:lvl3pPr marL="1143000" indent="-228600" defTabSz="998538">
              <a:defRPr>
                <a:solidFill>
                  <a:schemeClr val="tx1"/>
                </a:solidFill>
                <a:latin typeface="Arial" panose="020B0604020202020204" pitchFamily="34" charset="0"/>
                <a:ea typeface="ＭＳ Ｐゴシック" panose="020B0600070205080204" pitchFamily="34" charset="-128"/>
              </a:defRPr>
            </a:lvl3pPr>
            <a:lvl4pPr marL="1600200" indent="-228600" defTabSz="998538">
              <a:defRPr>
                <a:solidFill>
                  <a:schemeClr val="tx1"/>
                </a:solidFill>
                <a:latin typeface="Arial" panose="020B0604020202020204" pitchFamily="34" charset="0"/>
                <a:ea typeface="ＭＳ Ｐゴシック" panose="020B0600070205080204" pitchFamily="34" charset="-128"/>
              </a:defRPr>
            </a:lvl4pPr>
            <a:lvl5pPr marL="2057400" indent="-228600" defTabSz="998538">
              <a:defRPr>
                <a:solidFill>
                  <a:schemeClr val="tx1"/>
                </a:solidFill>
                <a:latin typeface="Arial" panose="020B0604020202020204" pitchFamily="34" charset="0"/>
                <a:ea typeface="ＭＳ Ｐゴシック" panose="020B0600070205080204" pitchFamily="34" charset="-128"/>
              </a:defRPr>
            </a:lvl5pPr>
            <a:lvl6pPr marL="25146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9853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20000"/>
              </a:spcBef>
              <a:buClr>
                <a:prstClr val="black"/>
              </a:buClr>
              <a:defRPr/>
            </a:pPr>
            <a:r>
              <a:rPr lang="en-US" altLang="en-US" sz="563" b="1" dirty="0">
                <a:cs typeface="Arial" panose="020B0604020202020204" pitchFamily="34" charset="0"/>
              </a:rPr>
              <a:t>Contractors (15)</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A2 Research</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Bastion</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Booz Allen Hamilton</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General Dynamics Information Technology (GDIT)</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Deltha Corporation</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Leidos</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NAVAR</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Northrop Grumman</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Pacific Architects and Engineers (PAE)</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Pinnacle Solutions </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Chenega Global Protection</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SAITECH</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Science Applications International Corporation (SAIC)</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Science Systems and Applications Inc.</a:t>
            </a:r>
          </a:p>
          <a:p>
            <a:pPr>
              <a:lnSpc>
                <a:spcPct val="85000"/>
              </a:lnSpc>
              <a:spcBef>
                <a:spcPct val="20000"/>
              </a:spcBef>
              <a:buFont typeface="Helvetica" panose="020B0604020202020204" pitchFamily="34" charset="0"/>
              <a:buChar char="•"/>
              <a:defRPr/>
            </a:pPr>
            <a:r>
              <a:rPr lang="en-US" altLang="en-US" sz="563" dirty="0">
                <a:cs typeface="Arial" panose="020B0604020202020204" pitchFamily="34" charset="0"/>
              </a:rPr>
              <a:t>Syncom Space Services (S3)</a:t>
            </a:r>
          </a:p>
        </p:txBody>
      </p:sp>
      <p:sp>
        <p:nvSpPr>
          <p:cNvPr id="39" name="TextBox 38"/>
          <p:cNvSpPr txBox="1"/>
          <p:nvPr/>
        </p:nvSpPr>
        <p:spPr>
          <a:xfrm>
            <a:off x="7656969" y="5256126"/>
            <a:ext cx="1487032" cy="196208"/>
          </a:xfrm>
          <a:prstGeom prst="rect">
            <a:avLst/>
          </a:prstGeom>
          <a:noFill/>
        </p:spPr>
        <p:txBody>
          <a:bodyPr wrap="square" rtlCol="0">
            <a:spAutoFit/>
          </a:bodyPr>
          <a:lstStyle/>
          <a:p>
            <a:pPr algn="r"/>
            <a:fld id="{93737EBC-96AF-4B8C-AE89-A5016F0879C2}" type="slidenum">
              <a:rPr lang="en-US" sz="675"/>
              <a:t>3</a:t>
            </a:fld>
            <a:endParaRPr lang="en-US" sz="675" dirty="0"/>
          </a:p>
        </p:txBody>
      </p:sp>
      <p:sp>
        <p:nvSpPr>
          <p:cNvPr id="2" name="Rectangle 1">
            <a:extLst>
              <a:ext uri="{FF2B5EF4-FFF2-40B4-BE49-F238E27FC236}">
                <a16:creationId xmlns:a16="http://schemas.microsoft.com/office/drawing/2014/main" id="{1BCAFE16-2557-4F59-8955-DEE1D48E98BF}"/>
              </a:ext>
            </a:extLst>
          </p:cNvPr>
          <p:cNvSpPr/>
          <p:nvPr/>
        </p:nvSpPr>
        <p:spPr>
          <a:xfrm>
            <a:off x="310717" y="197712"/>
            <a:ext cx="7617041" cy="1077218"/>
          </a:xfrm>
          <a:prstGeom prst="rect">
            <a:avLst/>
          </a:prstGeom>
        </p:spPr>
        <p:txBody>
          <a:bodyPr wrap="square">
            <a:spAutoFit/>
          </a:bodyPr>
          <a:lstStyle/>
          <a:p>
            <a:pPr algn="ctr"/>
            <a:r>
              <a:rPr lang="en-US" sz="3200" dirty="0">
                <a:solidFill>
                  <a:schemeClr val="bg1"/>
                </a:solidFill>
                <a:latin typeface="Impact" panose="020B0806030902050204" pitchFamily="34" charset="0"/>
              </a:rPr>
              <a:t>SSC Federal City</a:t>
            </a:r>
            <a:br>
              <a:rPr lang="en-US" sz="2000" dirty="0">
                <a:solidFill>
                  <a:schemeClr val="bg1"/>
                </a:solidFill>
                <a:latin typeface="Impact" panose="020B0806030902050204" pitchFamily="34" charset="0"/>
              </a:rPr>
            </a:br>
            <a:r>
              <a:rPr lang="en-US" sz="1600" u="sng" dirty="0">
                <a:solidFill>
                  <a:schemeClr val="bg1"/>
                </a:solidFill>
                <a:latin typeface="Impact" panose="020B080603090205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https://www.nasa.gov/centers/stennis/about/jobs/index.html</a:t>
            </a:r>
            <a:br>
              <a:rPr lang="en-US" sz="1600" dirty="0">
                <a:solidFill>
                  <a:schemeClr val="bg1"/>
                </a:solidFill>
                <a:latin typeface="Impact" panose="020B0806030902050204" pitchFamily="34" charset="0"/>
                <a:cs typeface="Calibri" panose="020F0502020204030204" pitchFamily="34" charset="0"/>
              </a:rPr>
            </a:br>
            <a:endParaRPr lang="en-US" sz="1600" dirty="0">
              <a:solidFill>
                <a:schemeClr val="bg1"/>
              </a:solidFill>
              <a:latin typeface="Impact" panose="020B0806030902050204" pitchFamily="34" charset="0"/>
            </a:endParaRPr>
          </a:p>
        </p:txBody>
      </p:sp>
    </p:spTree>
    <p:extLst>
      <p:ext uri="{BB962C8B-B14F-4D97-AF65-F5344CB8AC3E}">
        <p14:creationId xmlns:p14="http://schemas.microsoft.com/office/powerpoint/2010/main" val="418965282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674F4-A308-4E53-B4EC-63A74A1E06E2}"/>
              </a:ext>
            </a:extLst>
          </p:cNvPr>
          <p:cNvSpPr>
            <a:spLocks noGrp="1"/>
          </p:cNvSpPr>
          <p:nvPr>
            <p:ph type="title"/>
          </p:nvPr>
        </p:nvSpPr>
        <p:spPr>
          <a:xfrm>
            <a:off x="628650" y="282849"/>
            <a:ext cx="7886700" cy="743479"/>
          </a:xfrm>
        </p:spPr>
        <p:txBody>
          <a:bodyPr/>
          <a:lstStyle/>
          <a:p>
            <a:pPr algn="ctr"/>
            <a:r>
              <a:rPr lang="en-US" dirty="0"/>
              <a:t>Helpful references</a:t>
            </a:r>
          </a:p>
        </p:txBody>
      </p:sp>
      <p:sp>
        <p:nvSpPr>
          <p:cNvPr id="4" name="Slide Number Placeholder 3">
            <a:extLst>
              <a:ext uri="{FF2B5EF4-FFF2-40B4-BE49-F238E27FC236}">
                <a16:creationId xmlns:a16="http://schemas.microsoft.com/office/drawing/2014/main" id="{759E634E-C4C6-4C53-84B2-7786F93A7168}"/>
              </a:ext>
            </a:extLst>
          </p:cNvPr>
          <p:cNvSpPr>
            <a:spLocks noGrp="1"/>
          </p:cNvSpPr>
          <p:nvPr>
            <p:ph type="sldNum" sz="quarter" idx="12"/>
          </p:nvPr>
        </p:nvSpPr>
        <p:spPr/>
        <p:txBody>
          <a:bodyPr/>
          <a:lstStyle/>
          <a:p>
            <a:fld id="{6D22F896-40B5-4ADD-8801-0D06FADFA095}" type="slidenum">
              <a:rPr lang="en-US" smtClean="0"/>
              <a:t>30</a:t>
            </a:fld>
            <a:endParaRPr lang="en-US" dirty="0"/>
          </a:p>
        </p:txBody>
      </p:sp>
      <p:graphicFrame>
        <p:nvGraphicFramePr>
          <p:cNvPr id="10" name="Table 10">
            <a:extLst>
              <a:ext uri="{FF2B5EF4-FFF2-40B4-BE49-F238E27FC236}">
                <a16:creationId xmlns:a16="http://schemas.microsoft.com/office/drawing/2014/main" id="{BADC4554-4D47-4250-8378-C0B75A85BD4B}"/>
              </a:ext>
            </a:extLst>
          </p:cNvPr>
          <p:cNvGraphicFramePr>
            <a:graphicFrameLocks noGrp="1"/>
          </p:cNvGraphicFramePr>
          <p:nvPr>
            <p:ph idx="1"/>
            <p:extLst>
              <p:ext uri="{D42A27DB-BD31-4B8C-83A1-F6EECF244321}">
                <p14:modId xmlns:p14="http://schemas.microsoft.com/office/powerpoint/2010/main" val="132064333"/>
              </p:ext>
            </p:extLst>
          </p:nvPr>
        </p:nvGraphicFramePr>
        <p:xfrm>
          <a:off x="804333" y="1136871"/>
          <a:ext cx="7519820" cy="4131732"/>
        </p:xfrm>
        <a:graphic>
          <a:graphicData uri="http://schemas.openxmlformats.org/drawingml/2006/table">
            <a:tbl>
              <a:tblPr firstRow="1" bandRow="1">
                <a:tableStyleId>{5C22544A-7EE6-4342-B048-85BDC9FD1C3A}</a:tableStyleId>
              </a:tblPr>
              <a:tblGrid>
                <a:gridCol w="3767667">
                  <a:extLst>
                    <a:ext uri="{9D8B030D-6E8A-4147-A177-3AD203B41FA5}">
                      <a16:colId xmlns:a16="http://schemas.microsoft.com/office/drawing/2014/main" val="1432121132"/>
                    </a:ext>
                  </a:extLst>
                </a:gridCol>
                <a:gridCol w="3752153">
                  <a:extLst>
                    <a:ext uri="{9D8B030D-6E8A-4147-A177-3AD203B41FA5}">
                      <a16:colId xmlns:a16="http://schemas.microsoft.com/office/drawing/2014/main" val="1390727206"/>
                    </a:ext>
                  </a:extLst>
                </a:gridCol>
              </a:tblGrid>
              <a:tr h="322778">
                <a:tc>
                  <a:txBody>
                    <a:bodyPr/>
                    <a:lstStyle/>
                    <a:p>
                      <a:pPr algn="l" rtl="0" fontAlgn="ctr"/>
                      <a:r>
                        <a:rPr lang="en-US" sz="1100" b="1" i="0" u="none" strike="noStrike" dirty="0">
                          <a:solidFill>
                            <a:schemeClr val="tx1"/>
                          </a:solidFill>
                          <a:effectLst/>
                          <a:latin typeface="Calibri" panose="020F0502020204030204" pitchFamily="34" charset="0"/>
                        </a:rPr>
                        <a:t>NASA Office of Small Business Programs </a:t>
                      </a:r>
                    </a:p>
                  </a:txBody>
                  <a:tcPr marL="7620" marR="7620" marT="7620" marB="0" anchor="ctr"/>
                </a:tc>
                <a:tc>
                  <a:txBody>
                    <a:bodyPr/>
                    <a:lstStyle/>
                    <a:p>
                      <a:pPr algn="l" fontAlgn="b"/>
                      <a:r>
                        <a:rPr lang="en-US" sz="1100" b="1" i="0" u="sng" strike="noStrike" dirty="0">
                          <a:solidFill>
                            <a:schemeClr val="tx1"/>
                          </a:solidFill>
                          <a:effectLst/>
                          <a:latin typeface="Calibri" panose="020F0502020204030204" pitchFamily="34" charset="0"/>
                          <a:hlinkClick r:id="rId2">
                            <a:extLst>
                              <a:ext uri="{A12FA001-AC4F-418D-AE19-62706E023703}">
                                <ahyp:hlinkClr xmlns:ahyp="http://schemas.microsoft.com/office/drawing/2018/hyperlinkcolor" val="tx"/>
                              </a:ext>
                            </a:extLst>
                          </a:hlinkClick>
                        </a:rPr>
                        <a:t>www.nasa.gov/osbp</a:t>
                      </a:r>
                      <a:endParaRPr lang="en-US" sz="1100" b="1" i="0" u="sng" strike="noStrike" dirty="0">
                        <a:solidFill>
                          <a:schemeClr val="tx1"/>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52598133"/>
                  </a:ext>
                </a:extLst>
              </a:tr>
              <a:tr h="322778">
                <a:tc>
                  <a:txBody>
                    <a:bodyPr/>
                    <a:lstStyle/>
                    <a:p>
                      <a:pPr algn="l" rtl="0" fontAlgn="ctr"/>
                      <a:r>
                        <a:rPr lang="en-US" sz="1100" b="1" i="0" u="none" strike="noStrike" dirty="0">
                          <a:solidFill>
                            <a:schemeClr val="tx1"/>
                          </a:solidFill>
                          <a:effectLst/>
                          <a:latin typeface="Calibri" panose="020F0502020204030204" pitchFamily="34" charset="0"/>
                        </a:rPr>
                        <a:t>OSBP – Active Contract Listings</a:t>
                      </a:r>
                    </a:p>
                  </a:txBody>
                  <a:tcPr marL="7620" marR="7620" marT="7620" marB="0" anchor="ctr"/>
                </a:tc>
                <a:tc>
                  <a:txBody>
                    <a:bodyPr/>
                    <a:lstStyle/>
                    <a:p>
                      <a:pPr algn="l" fontAlgn="b"/>
                      <a:r>
                        <a:rPr lang="en-US" sz="1100" b="1" i="0" u="sng" strike="noStrike" dirty="0">
                          <a:solidFill>
                            <a:schemeClr val="tx1"/>
                          </a:solidFill>
                          <a:effectLst/>
                          <a:latin typeface="Calibri" panose="020F0502020204030204" pitchFamily="34" charset="0"/>
                        </a:rPr>
                        <a:t>www.nasa.gov/osbp/active-contract-listings</a:t>
                      </a:r>
                      <a:endParaRPr lang="en-US" sz="1100" b="1" i="0" u="none" strike="noStrike" dirty="0">
                        <a:solidFill>
                          <a:schemeClr val="tx1"/>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978736410"/>
                  </a:ext>
                </a:extLst>
              </a:tr>
              <a:tr h="322778">
                <a:tc>
                  <a:txBody>
                    <a:bodyPr/>
                    <a:lstStyle/>
                    <a:p>
                      <a:pPr algn="l" rtl="0" fontAlgn="ctr"/>
                      <a:r>
                        <a:rPr lang="en-US" sz="1100" b="1" i="0" u="none" strike="noStrike" dirty="0">
                          <a:solidFill>
                            <a:schemeClr val="tx1"/>
                          </a:solidFill>
                          <a:effectLst/>
                          <a:latin typeface="Calibri" panose="020F0502020204030204" pitchFamily="34" charset="0"/>
                        </a:rPr>
                        <a:t>NASA Field Centers Webpage </a:t>
                      </a:r>
                    </a:p>
                  </a:txBody>
                  <a:tcPr marL="7620" marR="7620" marT="7620" marB="0" anchor="ctr"/>
                </a:tc>
                <a:tc>
                  <a:txBody>
                    <a:bodyPr/>
                    <a:lstStyle/>
                    <a:p>
                      <a:pPr algn="l" fontAlgn="b"/>
                      <a:r>
                        <a:rPr lang="en-US" sz="1100" b="1" i="0" u="sng" strike="noStrike" dirty="0">
                          <a:solidFill>
                            <a:schemeClr val="tx1"/>
                          </a:solidFill>
                          <a:effectLst/>
                          <a:latin typeface="Calibri" panose="020F0502020204030204" pitchFamily="34" charset="0"/>
                        </a:rPr>
                        <a:t>www.nasa.gov/osbp/about-nasa-centers</a:t>
                      </a:r>
                    </a:p>
                  </a:txBody>
                  <a:tcPr marL="7620" marR="7620" marT="7620" marB="0" anchor="b"/>
                </a:tc>
                <a:extLst>
                  <a:ext uri="{0D108BD9-81ED-4DB2-BD59-A6C34878D82A}">
                    <a16:rowId xmlns:a16="http://schemas.microsoft.com/office/drawing/2014/main" val="1858538034"/>
                  </a:ext>
                </a:extLst>
              </a:tr>
              <a:tr h="322778">
                <a:tc>
                  <a:txBody>
                    <a:bodyPr/>
                    <a:lstStyle/>
                    <a:p>
                      <a:pPr algn="l" rtl="0" fontAlgn="ctr"/>
                      <a:r>
                        <a:rPr lang="en-US" sz="1100" b="1" i="0" u="none" strike="noStrike" dirty="0">
                          <a:solidFill>
                            <a:schemeClr val="tx1"/>
                          </a:solidFill>
                          <a:effectLst/>
                          <a:latin typeface="Calibri" panose="020F0502020204030204" pitchFamily="34" charset="0"/>
                        </a:rPr>
                        <a:t>NASA Consolidated Acquisition Forecast </a:t>
                      </a:r>
                    </a:p>
                  </a:txBody>
                  <a:tcPr marL="7620" marR="7620" marT="7620" marB="0" anchor="ctr"/>
                </a:tc>
                <a:tc>
                  <a:txBody>
                    <a:bodyPr/>
                    <a:lstStyle/>
                    <a:p>
                      <a:pPr algn="l" fontAlgn="b"/>
                      <a:r>
                        <a:rPr lang="en-US" sz="1100" b="1" i="0" u="sng" strike="noStrike" dirty="0">
                          <a:solidFill>
                            <a:schemeClr val="tx1"/>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www.hq.nasa.gov/office/procurement/forecast/</a:t>
                      </a:r>
                      <a:endParaRPr lang="en-US" sz="1100" b="1" i="0" u="sng" strike="noStrike" dirty="0">
                        <a:solidFill>
                          <a:schemeClr val="tx1"/>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855178412"/>
                  </a:ext>
                </a:extLst>
              </a:tr>
              <a:tr h="461507">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1100" b="1" i="0" u="none" strike="noStrike" dirty="0">
                          <a:solidFill>
                            <a:schemeClr val="tx1"/>
                          </a:solidFill>
                          <a:effectLst/>
                          <a:latin typeface="Calibri" panose="020F0502020204030204" pitchFamily="34" charset="0"/>
                        </a:rPr>
                        <a:t>NASA Vendor Database</a:t>
                      </a:r>
                    </a:p>
                    <a:p>
                      <a:pPr algn="l" rtl="0" fontAlgn="ctr"/>
                      <a:endParaRPr lang="en-US" sz="1100" b="1" i="0" u="none" strike="noStrike" dirty="0">
                        <a:solidFill>
                          <a:schemeClr val="tx1"/>
                        </a:solidFill>
                        <a:effectLst/>
                        <a:latin typeface="Calibri" panose="020F0502020204030204" pitchFamily="34" charset="0"/>
                      </a:endParaRPr>
                    </a:p>
                  </a:txBody>
                  <a:tcPr marL="7620" marR="7620" marT="7620" marB="0" anchor="ctr"/>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1100" b="1" i="0" u="sng" strike="noStrike" kern="1200" dirty="0">
                          <a:solidFill>
                            <a:schemeClr val="tx1"/>
                          </a:solidFill>
                          <a:effectLst/>
                          <a:latin typeface="Calibri" panose="020F0502020204030204" pitchFamily="34" charset="0"/>
                          <a:ea typeface="+mn-ea"/>
                          <a:cs typeface="+mn-cs"/>
                          <a:hlinkClick r:id="rId4">
                            <a:extLst>
                              <a:ext uri="{A12FA001-AC4F-418D-AE19-62706E023703}">
                                <ahyp:hlinkClr xmlns:ahyp="http://schemas.microsoft.com/office/drawing/2018/hyperlinkcolor" val="tx"/>
                              </a:ext>
                            </a:extLst>
                          </a:hlinkClick>
                        </a:rPr>
                        <a:t>NASA Vendor Database | NASA</a:t>
                      </a:r>
                      <a:endParaRPr lang="en-US" sz="1100" b="1" i="0" u="sng" strike="noStrike" kern="1200" dirty="0">
                        <a:solidFill>
                          <a:schemeClr val="tx1"/>
                        </a:solidFill>
                        <a:effectLst/>
                        <a:latin typeface="Calibri" panose="020F0502020204030204" pitchFamily="34" charset="0"/>
                        <a:ea typeface="+mn-ea"/>
                        <a:cs typeface="+mn-cs"/>
                      </a:endParaRPr>
                    </a:p>
                    <a:p>
                      <a:pPr algn="l" fontAlgn="b"/>
                      <a:endParaRPr lang="en-US" sz="1100" b="1" i="0" u="sng" strike="noStrike" dirty="0">
                        <a:solidFill>
                          <a:schemeClr val="tx1"/>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997726642"/>
                  </a:ext>
                </a:extLst>
              </a:tr>
              <a:tr h="461507">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1100" b="1" i="0" u="none" strike="noStrike" dirty="0">
                          <a:solidFill>
                            <a:schemeClr val="tx1"/>
                          </a:solidFill>
                          <a:effectLst/>
                          <a:latin typeface="Calibri" panose="020F0502020204030204" pitchFamily="34" charset="0"/>
                        </a:rPr>
                        <a:t>NASA FOIA Reading Rooms</a:t>
                      </a:r>
                    </a:p>
                  </a:txBody>
                  <a:tcPr marL="7620" marR="7620" marT="7620" marB="0" anchor="ctr"/>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1100" dirty="0">
                          <a:solidFill>
                            <a:schemeClr val="tx1"/>
                          </a:solidFill>
                          <a:cs typeface="Calibri Bold" charset="0"/>
                          <a:hlinkClick r:id="rId5">
                            <a:extLst>
                              <a:ext uri="{A12FA001-AC4F-418D-AE19-62706E023703}">
                                <ahyp:hlinkClr xmlns:ahyp="http://schemas.microsoft.com/office/drawing/2018/hyperlinkcolor" val="tx"/>
                              </a:ext>
                            </a:extLst>
                          </a:hlinkClick>
                        </a:rPr>
                        <a:t>http://www.nasa.gov/FOIA/NASA-Centers.html</a:t>
                      </a:r>
                      <a:endParaRPr lang="en-US" sz="1100" dirty="0">
                        <a:solidFill>
                          <a:schemeClr val="tx1"/>
                        </a:solidFill>
                        <a:cs typeface="Arial" pitchFamily="34" charset="0"/>
                      </a:endParaRPr>
                    </a:p>
                    <a:p>
                      <a:pPr algn="l" fontAlgn="b"/>
                      <a:endParaRPr lang="en-US" sz="1100" b="1" i="0" u="sng" strike="noStrike" dirty="0">
                        <a:solidFill>
                          <a:schemeClr val="tx1"/>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221935024"/>
                  </a:ext>
                </a:extLst>
              </a:tr>
              <a:tr h="359930">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1100" b="1" i="0" u="none" strike="noStrike" dirty="0">
                          <a:solidFill>
                            <a:schemeClr val="tx1"/>
                          </a:solidFill>
                          <a:effectLst/>
                          <a:latin typeface="Calibri" panose="020F0502020204030204" pitchFamily="34" charset="0"/>
                        </a:rPr>
                        <a:t>Solutions for Enterprise-Wide Procurement (SEWP) </a:t>
                      </a:r>
                    </a:p>
                    <a:p>
                      <a:pPr algn="l" rtl="0" fontAlgn="ctr"/>
                      <a:endParaRPr lang="en-US" sz="1100" b="1" i="0" u="none" strike="noStrike" dirty="0">
                        <a:solidFill>
                          <a:schemeClr val="tx1"/>
                        </a:solidFill>
                        <a:effectLst/>
                        <a:latin typeface="Calibri" panose="020F0502020204030204" pitchFamily="34" charset="0"/>
                      </a:endParaRPr>
                    </a:p>
                  </a:txBody>
                  <a:tcPr marL="7620" marR="7620" marT="7620" marB="0" anchor="ctr"/>
                </a:tc>
                <a:tc>
                  <a:txBody>
                    <a:bodyPr/>
                    <a:lstStyle/>
                    <a:p>
                      <a:pPr algn="l" fontAlgn="b"/>
                      <a:r>
                        <a:rPr lang="en-US" sz="1100" b="1" i="0" u="sng" strike="noStrike" dirty="0">
                          <a:solidFill>
                            <a:schemeClr val="tx1"/>
                          </a:solidFill>
                          <a:effectLst/>
                          <a:latin typeface="Calibri" panose="020F0502020204030204" pitchFamily="34" charset="0"/>
                        </a:rPr>
                        <a:t>https://sewp.nasa.gov/</a:t>
                      </a:r>
                    </a:p>
                  </a:txBody>
                  <a:tcPr marL="7620" marR="7620" marT="7620" marB="0" anchor="b"/>
                </a:tc>
                <a:extLst>
                  <a:ext uri="{0D108BD9-81ED-4DB2-BD59-A6C34878D82A}">
                    <a16:rowId xmlns:a16="http://schemas.microsoft.com/office/drawing/2014/main" val="1150800679"/>
                  </a:ext>
                </a:extLst>
              </a:tr>
              <a:tr h="322778">
                <a:tc>
                  <a:txBody>
                    <a:bodyPr/>
                    <a:lstStyle/>
                    <a:p>
                      <a:pPr algn="l" rtl="0" fontAlgn="ctr"/>
                      <a:r>
                        <a:rPr lang="en-US" sz="1100" b="1" i="0" u="none" strike="noStrike" dirty="0">
                          <a:solidFill>
                            <a:schemeClr val="tx1"/>
                          </a:solidFill>
                          <a:effectLst/>
                          <a:latin typeface="Calibri" panose="020F0502020204030204" pitchFamily="34" charset="0"/>
                        </a:rPr>
                        <a:t>SBA Dynamic Small Business Search </a:t>
                      </a:r>
                    </a:p>
                  </a:txBody>
                  <a:tcPr marL="7620" marR="7620" marT="7620" marB="0" anchor="ctr"/>
                </a:tc>
                <a:tc>
                  <a:txBody>
                    <a:bodyPr/>
                    <a:lstStyle/>
                    <a:p>
                      <a:pPr algn="l" fontAlgn="b"/>
                      <a:r>
                        <a:rPr lang="en-US" sz="1100" b="1" i="0" u="sng" strike="noStrike" dirty="0">
                          <a:solidFill>
                            <a:schemeClr val="tx1"/>
                          </a:solidFill>
                          <a:effectLst/>
                          <a:latin typeface="Calibri" panose="020F0502020204030204" pitchFamily="34" charset="0"/>
                        </a:rPr>
                        <a:t>https://dsbs.sba.gov/search/dsp_dsbs.cfm</a:t>
                      </a:r>
                    </a:p>
                  </a:txBody>
                  <a:tcPr marL="7620" marR="7620" marT="7620" marB="0" anchor="b"/>
                </a:tc>
                <a:extLst>
                  <a:ext uri="{0D108BD9-81ED-4DB2-BD59-A6C34878D82A}">
                    <a16:rowId xmlns:a16="http://schemas.microsoft.com/office/drawing/2014/main" val="2440492262"/>
                  </a:ext>
                </a:extLst>
              </a:tr>
              <a:tr h="728156">
                <a:tc>
                  <a:txBody>
                    <a:bodyPr/>
                    <a:lstStyle/>
                    <a:p>
                      <a:pPr algn="l" rtl="0" fontAlgn="ctr"/>
                      <a:r>
                        <a:rPr lang="fr-FR" sz="1100" b="1" i="0" u="sng" strike="noStrike" dirty="0">
                          <a:solidFill>
                            <a:schemeClr val="tx1"/>
                          </a:solidFill>
                          <a:effectLst/>
                          <a:latin typeface="Calibri" panose="020F0502020204030204" pitchFamily="34" charset="0"/>
                          <a:hlinkClick r:id="rId6">
                            <a:extLst>
                              <a:ext uri="{A12FA001-AC4F-418D-AE19-62706E023703}">
                                <ahyp:hlinkClr xmlns:ahyp="http://schemas.microsoft.com/office/drawing/2018/hyperlinkcolor" val="tx"/>
                              </a:ext>
                            </a:extLst>
                          </a:hlinkClick>
                        </a:rPr>
                        <a:t>APEX Accelerators  </a:t>
                      </a:r>
                      <a:endParaRPr lang="fr-FR" sz="1100" b="1" i="0" u="sng" strike="noStrike" dirty="0">
                        <a:solidFill>
                          <a:schemeClr val="tx1"/>
                        </a:solidFill>
                        <a:effectLst/>
                        <a:latin typeface="Calibri" panose="020F0502020204030204" pitchFamily="34" charset="0"/>
                      </a:endParaRPr>
                    </a:p>
                    <a:p>
                      <a:pPr algn="l" rtl="0" fontAlgn="ctr"/>
                      <a:r>
                        <a:rPr lang="en-US" sz="800" u="none" kern="1200" dirty="0">
                          <a:solidFill>
                            <a:schemeClr val="dk1"/>
                          </a:solidFill>
                          <a:effectLst/>
                          <a:latin typeface="+mn-lt"/>
                          <a:ea typeface="+mn-ea"/>
                          <a:cs typeface="+mn-cs"/>
                        </a:rPr>
                        <a:t>The Procurement Technical Assistance Program (PTAP) or PTAC is now under the management of the Department of Defense (DOD) Office of Small Business Programs (OSBP) and has changed its name to APEX Accelerators. </a:t>
                      </a:r>
                      <a:endParaRPr lang="fr-FR" sz="800" b="1" i="0" u="none" strike="noStrike" dirty="0">
                        <a:solidFill>
                          <a:schemeClr val="tx1"/>
                        </a:solidFill>
                        <a:effectLst/>
                        <a:latin typeface="Calibri" panose="020F0502020204030204" pitchFamily="34" charset="0"/>
                      </a:endParaRPr>
                    </a:p>
                  </a:txBody>
                  <a:tcPr marL="7620" marR="7620" marT="7620" marB="0" anchor="ctr"/>
                </a:tc>
                <a:tc>
                  <a:txBody>
                    <a:bodyPr/>
                    <a:lstStyle/>
                    <a:p>
                      <a:pPr algn="l" fontAlgn="b"/>
                      <a:r>
                        <a:rPr lang="en-US" sz="1100" dirty="0">
                          <a:hlinkClick r:id="rId7"/>
                        </a:rPr>
                        <a:t>Apex Accelerators</a:t>
                      </a:r>
                      <a:endParaRPr lang="en-US" sz="1100" b="1" i="0" u="sng" strike="noStrike" dirty="0">
                        <a:solidFill>
                          <a:schemeClr val="tx1"/>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67298501"/>
                  </a:ext>
                </a:extLst>
              </a:tr>
              <a:tr h="322778">
                <a:tc>
                  <a:txBody>
                    <a:bodyPr/>
                    <a:lstStyle/>
                    <a:p>
                      <a:pPr algn="l" rtl="0" fontAlgn="ctr"/>
                      <a:r>
                        <a:rPr lang="en-US" sz="1100" b="1" i="0" u="none" strike="noStrike" dirty="0">
                          <a:solidFill>
                            <a:schemeClr val="tx1"/>
                          </a:solidFill>
                          <a:effectLst/>
                          <a:latin typeface="Calibri" panose="020F0502020204030204" pitchFamily="34" charset="0"/>
                        </a:rPr>
                        <a:t>SAM.gov</a:t>
                      </a:r>
                    </a:p>
                  </a:txBody>
                  <a:tcPr marL="7620" marR="7620" marT="7620" marB="0" anchor="ctr"/>
                </a:tc>
                <a:tc>
                  <a:txBody>
                    <a:bodyPr/>
                    <a:lstStyle/>
                    <a:p>
                      <a:pPr algn="l" fontAlgn="b"/>
                      <a:r>
                        <a:rPr lang="en-US" sz="1100" b="1" i="0" u="sng" strike="noStrike" dirty="0">
                          <a:solidFill>
                            <a:schemeClr val="tx1"/>
                          </a:solidFill>
                          <a:effectLst/>
                          <a:latin typeface="Calibri" panose="020F0502020204030204" pitchFamily="34" charset="0"/>
                          <a:hlinkClick r:id="rId8"/>
                        </a:rPr>
                        <a:t>www.sam.gov/content/home</a:t>
                      </a:r>
                      <a:endParaRPr lang="en-US" sz="1100" b="1" i="0" u="sng" strike="noStrike" dirty="0">
                        <a:solidFill>
                          <a:schemeClr val="tx1"/>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3483874"/>
                  </a:ext>
                </a:extLst>
              </a:tr>
              <a:tr h="183964">
                <a:tc>
                  <a:txBody>
                    <a:bodyPr/>
                    <a:lstStyle/>
                    <a:p>
                      <a:pPr algn="l" rtl="0" fontAlgn="ctr"/>
                      <a:endParaRPr lang="en-US" sz="1100" b="1" i="0" u="none" strike="noStrike" dirty="0">
                        <a:solidFill>
                          <a:schemeClr val="tx1"/>
                        </a:solidFill>
                        <a:effectLst/>
                        <a:latin typeface="Calibri" panose="020F0502020204030204" pitchFamily="34" charset="0"/>
                      </a:endParaRPr>
                    </a:p>
                  </a:txBody>
                  <a:tcPr marL="7620" marR="7620" marT="7620" marB="0" anchor="ctr"/>
                </a:tc>
                <a:tc>
                  <a:txBody>
                    <a:bodyPr/>
                    <a:lstStyle/>
                    <a:p>
                      <a:pPr algn="l" fontAlgn="b"/>
                      <a:endParaRPr lang="en-US" sz="1100" b="1" i="0" u="sng" strike="noStrike" dirty="0">
                        <a:solidFill>
                          <a:schemeClr val="tx1"/>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292324271"/>
                  </a:ext>
                </a:extLst>
              </a:tr>
            </a:tbl>
          </a:graphicData>
        </a:graphic>
      </p:graphicFrame>
    </p:spTree>
    <p:extLst>
      <p:ext uri="{BB962C8B-B14F-4D97-AF65-F5344CB8AC3E}">
        <p14:creationId xmlns:p14="http://schemas.microsoft.com/office/powerpoint/2010/main" val="3457022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E98005-ABC9-42E6-9BB9-0CB63AABAEE5}"/>
              </a:ext>
            </a:extLst>
          </p:cNvPr>
          <p:cNvSpPr>
            <a:spLocks noGrp="1"/>
          </p:cNvSpPr>
          <p:nvPr>
            <p:ph type="sldNum" sz="quarter" idx="12"/>
          </p:nvPr>
        </p:nvSpPr>
        <p:spPr/>
        <p:txBody>
          <a:bodyPr/>
          <a:lstStyle/>
          <a:p>
            <a:fld id="{6D22F896-40B5-4ADD-8801-0D06FADFA095}" type="slidenum">
              <a:rPr lang="en-US" smtClean="0"/>
              <a:t>31</a:t>
            </a:fld>
            <a:endParaRPr lang="en-US" dirty="0"/>
          </a:p>
        </p:txBody>
      </p:sp>
      <p:pic>
        <p:nvPicPr>
          <p:cNvPr id="6" name="Picture 5">
            <a:extLst>
              <a:ext uri="{FF2B5EF4-FFF2-40B4-BE49-F238E27FC236}">
                <a16:creationId xmlns:a16="http://schemas.microsoft.com/office/drawing/2014/main" id="{2A593CDB-6758-420F-804C-B52E7CF3F604}"/>
              </a:ext>
            </a:extLst>
          </p:cNvPr>
          <p:cNvPicPr>
            <a:picLocks noChangeAspect="1"/>
          </p:cNvPicPr>
          <p:nvPr/>
        </p:nvPicPr>
        <p:blipFill>
          <a:blip r:embed="rId2"/>
          <a:stretch>
            <a:fillRect/>
          </a:stretch>
        </p:blipFill>
        <p:spPr>
          <a:xfrm>
            <a:off x="1441525" y="0"/>
            <a:ext cx="6719868" cy="5349657"/>
          </a:xfrm>
          <a:prstGeom prst="rect">
            <a:avLst/>
          </a:prstGeom>
        </p:spPr>
      </p:pic>
    </p:spTree>
    <p:extLst>
      <p:ext uri="{BB962C8B-B14F-4D97-AF65-F5344CB8AC3E}">
        <p14:creationId xmlns:p14="http://schemas.microsoft.com/office/powerpoint/2010/main" val="32845575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7C2E3-04B9-4553-9662-349EEF220E50}"/>
              </a:ext>
            </a:extLst>
          </p:cNvPr>
          <p:cNvSpPr>
            <a:spLocks noGrp="1"/>
          </p:cNvSpPr>
          <p:nvPr>
            <p:ph type="title"/>
          </p:nvPr>
        </p:nvSpPr>
        <p:spPr>
          <a:xfrm>
            <a:off x="628650" y="304271"/>
            <a:ext cx="7886700" cy="743479"/>
          </a:xfrm>
        </p:spPr>
        <p:txBody>
          <a:bodyPr/>
          <a:lstStyle/>
          <a:p>
            <a:pPr algn="ctr"/>
            <a:r>
              <a:rPr lang="en-US" dirty="0"/>
              <a:t>Outreach Opportunities</a:t>
            </a:r>
          </a:p>
        </p:txBody>
      </p:sp>
      <p:sp>
        <p:nvSpPr>
          <p:cNvPr id="4" name="Slide Number Placeholder 3">
            <a:extLst>
              <a:ext uri="{FF2B5EF4-FFF2-40B4-BE49-F238E27FC236}">
                <a16:creationId xmlns:a16="http://schemas.microsoft.com/office/drawing/2014/main" id="{836C9E5E-F1D4-48E2-8D52-B0DE4D129807}"/>
              </a:ext>
            </a:extLst>
          </p:cNvPr>
          <p:cNvSpPr>
            <a:spLocks noGrp="1"/>
          </p:cNvSpPr>
          <p:nvPr>
            <p:ph type="sldNum" sz="quarter" idx="12"/>
          </p:nvPr>
        </p:nvSpPr>
        <p:spPr>
          <a:xfrm>
            <a:off x="6563201" y="5410729"/>
            <a:ext cx="2489454" cy="239929"/>
          </a:xfrm>
        </p:spPr>
        <p:txBody>
          <a:bodyPr/>
          <a:lstStyle/>
          <a:p>
            <a:fld id="{6D22F896-40B5-4ADD-8801-0D06FADFA095}" type="slidenum">
              <a:rPr lang="en-US" smtClean="0"/>
              <a:t>32</a:t>
            </a:fld>
            <a:endParaRPr lang="en-US" dirty="0"/>
          </a:p>
        </p:txBody>
      </p:sp>
      <p:pic>
        <p:nvPicPr>
          <p:cNvPr id="6" name="Picture 5">
            <a:extLst>
              <a:ext uri="{FF2B5EF4-FFF2-40B4-BE49-F238E27FC236}">
                <a16:creationId xmlns:a16="http://schemas.microsoft.com/office/drawing/2014/main" id="{6560D917-8060-4AF6-820E-333457B01C71}"/>
              </a:ext>
            </a:extLst>
          </p:cNvPr>
          <p:cNvPicPr>
            <a:picLocks noChangeAspect="1"/>
          </p:cNvPicPr>
          <p:nvPr/>
        </p:nvPicPr>
        <p:blipFill>
          <a:blip r:embed="rId2"/>
          <a:stretch>
            <a:fillRect/>
          </a:stretch>
        </p:blipFill>
        <p:spPr>
          <a:xfrm>
            <a:off x="6808442" y="1270904"/>
            <a:ext cx="2141192" cy="1609061"/>
          </a:xfrm>
          <a:prstGeom prst="rect">
            <a:avLst/>
          </a:prstGeom>
        </p:spPr>
      </p:pic>
      <p:sp>
        <p:nvSpPr>
          <p:cNvPr id="7" name="Content Placeholder 6">
            <a:extLst>
              <a:ext uri="{FF2B5EF4-FFF2-40B4-BE49-F238E27FC236}">
                <a16:creationId xmlns:a16="http://schemas.microsoft.com/office/drawing/2014/main" id="{6B0738C2-83A6-4C42-A139-B4564ADBDD63}"/>
              </a:ext>
            </a:extLst>
          </p:cNvPr>
          <p:cNvSpPr>
            <a:spLocks noGrp="1"/>
          </p:cNvSpPr>
          <p:nvPr>
            <p:ph idx="1"/>
          </p:nvPr>
        </p:nvSpPr>
        <p:spPr>
          <a:xfrm>
            <a:off x="297366" y="1560786"/>
            <a:ext cx="6408235" cy="3253532"/>
          </a:xfrm>
        </p:spPr>
        <p:txBody>
          <a:bodyPr>
            <a:normAutofit fontScale="55000" lnSpcReduction="20000"/>
          </a:bodyPr>
          <a:lstStyle/>
          <a:p>
            <a:pPr marL="0" indent="0">
              <a:buNone/>
            </a:pPr>
            <a:r>
              <a:rPr lang="en-US" b="1" dirty="0">
                <a:solidFill>
                  <a:schemeClr val="tx1"/>
                </a:solidFill>
              </a:rPr>
              <a:t>Small Business Virtual Showcase (Feb/May/Aug/Nov)</a:t>
            </a:r>
          </a:p>
          <a:p>
            <a:pPr marL="0" lvl="0" indent="0">
              <a:buNone/>
            </a:pPr>
            <a:r>
              <a:rPr lang="en-US" dirty="0"/>
              <a:t>Email: </a:t>
            </a:r>
            <a:r>
              <a:rPr lang="en-US" u="sng" dirty="0">
                <a:hlinkClick r:id="rId3"/>
              </a:rPr>
              <a:t>ssc-smallbusiness@mail.nasa.gov</a:t>
            </a:r>
            <a:r>
              <a:rPr lang="en-US" dirty="0"/>
              <a:t> </a:t>
            </a:r>
          </a:p>
          <a:p>
            <a:pPr lvl="1"/>
            <a:r>
              <a:rPr lang="en-US" sz="1600" dirty="0">
                <a:solidFill>
                  <a:schemeClr val="tx1"/>
                </a:solidFill>
              </a:rPr>
              <a:t>The Virtual Showcase will allow you to provide a 10min capabilities presentation.  Possible attendees include, as available, NASA Small Business Specialists, Technical Advisors, Contracting Officers, Prime Contractor representatives and local tenants of SSC.  </a:t>
            </a:r>
          </a:p>
          <a:p>
            <a:pPr marL="0" indent="0">
              <a:buNone/>
            </a:pPr>
            <a:r>
              <a:rPr lang="en-US" b="1" dirty="0">
                <a:solidFill>
                  <a:schemeClr val="tx1"/>
                </a:solidFill>
              </a:rPr>
              <a:t>Stennis Business Consortium through Mississippi Enterprise For Technology (MSET) </a:t>
            </a:r>
          </a:p>
          <a:p>
            <a:pPr lvl="1"/>
            <a:r>
              <a:rPr lang="en-US" dirty="0">
                <a:solidFill>
                  <a:schemeClr val="tx1"/>
                </a:solidFill>
              </a:rPr>
              <a:t>SSC Resident Agencies and Prime Contractors</a:t>
            </a:r>
          </a:p>
          <a:p>
            <a:pPr lvl="1"/>
            <a:r>
              <a:rPr lang="en-US" dirty="0">
                <a:solidFill>
                  <a:schemeClr val="tx1"/>
                </a:solidFill>
              </a:rPr>
              <a:t>Quarterly Meetings</a:t>
            </a:r>
          </a:p>
          <a:p>
            <a:pPr lvl="1"/>
            <a:r>
              <a:rPr lang="en-US" dirty="0">
                <a:solidFill>
                  <a:schemeClr val="tx1"/>
                </a:solidFill>
              </a:rPr>
              <a:t>Register at Mississippi Enterprise For Technology (MSET) </a:t>
            </a:r>
            <a:r>
              <a:rPr lang="en-US" u="heavy" dirty="0">
                <a:hlinkClick r:id="rId4"/>
              </a:rPr>
              <a:t>www.mset.org</a:t>
            </a:r>
            <a:endParaRPr lang="en-US" dirty="0"/>
          </a:p>
          <a:p>
            <a:pPr lvl="1"/>
            <a:r>
              <a:rPr lang="en-US" dirty="0">
                <a:solidFill>
                  <a:schemeClr val="tx1"/>
                </a:solidFill>
              </a:rPr>
              <a:t>MSET Newsletter </a:t>
            </a:r>
            <a:r>
              <a:rPr lang="en-US" u="sng" dirty="0">
                <a:hlinkClick r:id="rId5"/>
              </a:rPr>
              <a:t>https://www.mset.org/recent-newsletters/</a:t>
            </a:r>
            <a:endParaRPr lang="en-US" u="sng" dirty="0"/>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b="1" dirty="0">
                <a:solidFill>
                  <a:schemeClr val="tx1"/>
                </a:solidFill>
                <a:effectLst/>
                <a:latin typeface="Arial" panose="020B0604020202020204" pitchFamily="34" charset="0"/>
                <a:ea typeface="Calibri" panose="020F0502020204030204" pitchFamily="34" charset="0"/>
                <a:cs typeface="Arial" panose="020B0604020202020204" pitchFamily="34" charset="0"/>
              </a:rPr>
              <a:t>Stennis Business Council</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685800" lvl="2">
              <a:spcBef>
                <a:spcPts val="0"/>
              </a:spcBef>
            </a:pPr>
            <a:r>
              <a:rPr lang="en-US" sz="1900" u="sng" dirty="0">
                <a:solidFill>
                  <a:srgbClr val="0563C1"/>
                </a:solidFill>
                <a:effectLst/>
                <a:ea typeface="Calibri" panose="020F0502020204030204" pitchFamily="34" charset="0"/>
                <a:cs typeface="Times New Roman" panose="02020603050405020304" pitchFamily="18" charset="0"/>
                <a:hlinkClick r:id="rId6"/>
              </a:rPr>
              <a:t>https://mset.org/stennis-business-council/</a:t>
            </a:r>
            <a:endParaRPr lang="en-US" sz="1900" u="sng" dirty="0">
              <a:solidFill>
                <a:srgbClr val="0563C1"/>
              </a:solidFill>
              <a:effectLst/>
              <a:ea typeface="Calibri" panose="020F0502020204030204" pitchFamily="34" charset="0"/>
              <a:cs typeface="Times New Roman" panose="02020603050405020304" pitchFamily="18" charset="0"/>
            </a:endParaRPr>
          </a:p>
          <a:p>
            <a:pPr marL="685800" lvl="2" indent="0">
              <a:spcBef>
                <a:spcPts val="0"/>
              </a:spcBef>
              <a:buNone/>
            </a:pPr>
            <a:endParaRPr lang="en-US" sz="1900" dirty="0">
              <a:effectLst/>
              <a:ea typeface="Calibri" panose="020F0502020204030204" pitchFamily="34" charset="0"/>
            </a:endParaRPr>
          </a:p>
          <a:p>
            <a:pPr marL="685800" lvl="2">
              <a:spcBef>
                <a:spcPts val="0"/>
              </a:spcBef>
            </a:pPr>
            <a:r>
              <a:rPr lang="en-US" sz="1900" u="sng" dirty="0">
                <a:solidFill>
                  <a:srgbClr val="0563C1"/>
                </a:solidFill>
                <a:effectLst/>
                <a:ea typeface="Calibri" panose="020F0502020204030204" pitchFamily="34" charset="0"/>
                <a:cs typeface="Times New Roman" panose="02020603050405020304" pitchFamily="18" charset="0"/>
                <a:hlinkClick r:id="rId7"/>
              </a:rPr>
              <a:t>laurie.jugan@mset.org</a:t>
            </a:r>
            <a:endParaRPr lang="en-US" sz="1900" dirty="0">
              <a:effectLst/>
              <a:ea typeface="Calibri" panose="020F0502020204030204" pitchFamily="34" charset="0"/>
            </a:endParaRPr>
          </a:p>
          <a:p>
            <a:pPr lvl="1"/>
            <a:endParaRPr lang="en-US" dirty="0"/>
          </a:p>
          <a:p>
            <a:endParaRPr lang="en-US" dirty="0"/>
          </a:p>
        </p:txBody>
      </p:sp>
    </p:spTree>
    <p:extLst>
      <p:ext uri="{BB962C8B-B14F-4D97-AF65-F5344CB8AC3E}">
        <p14:creationId xmlns:p14="http://schemas.microsoft.com/office/powerpoint/2010/main" val="2235927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3C5DC-122E-4DDE-8D8C-49730F508AAC}"/>
              </a:ext>
            </a:extLst>
          </p:cNvPr>
          <p:cNvSpPr>
            <a:spLocks noGrp="1"/>
          </p:cNvSpPr>
          <p:nvPr>
            <p:ph type="title"/>
          </p:nvPr>
        </p:nvSpPr>
        <p:spPr/>
        <p:txBody>
          <a:bodyPr/>
          <a:lstStyle/>
          <a:p>
            <a:pPr algn="ctr"/>
            <a:r>
              <a:rPr lang="en-US" dirty="0"/>
              <a:t>NASA SSC Small Business Office</a:t>
            </a:r>
          </a:p>
        </p:txBody>
      </p:sp>
      <p:sp>
        <p:nvSpPr>
          <p:cNvPr id="4" name="Slide Number Placeholder 3">
            <a:extLst>
              <a:ext uri="{FF2B5EF4-FFF2-40B4-BE49-F238E27FC236}">
                <a16:creationId xmlns:a16="http://schemas.microsoft.com/office/drawing/2014/main" id="{6BD03358-07FE-47DF-AE64-8D11AE4C2295}"/>
              </a:ext>
            </a:extLst>
          </p:cNvPr>
          <p:cNvSpPr>
            <a:spLocks noGrp="1"/>
          </p:cNvSpPr>
          <p:nvPr>
            <p:ph type="sldNum" sz="quarter" idx="12"/>
          </p:nvPr>
        </p:nvSpPr>
        <p:spPr/>
        <p:txBody>
          <a:bodyPr/>
          <a:lstStyle/>
          <a:p>
            <a:fld id="{6D22F896-40B5-4ADD-8801-0D06FADFA095}" type="slidenum">
              <a:rPr lang="en-US" smtClean="0"/>
              <a:t>33</a:t>
            </a:fld>
            <a:endParaRPr lang="en-US" dirty="0"/>
          </a:p>
        </p:txBody>
      </p:sp>
      <p:sp>
        <p:nvSpPr>
          <p:cNvPr id="3" name="Content Placeholder 2">
            <a:extLst>
              <a:ext uri="{FF2B5EF4-FFF2-40B4-BE49-F238E27FC236}">
                <a16:creationId xmlns:a16="http://schemas.microsoft.com/office/drawing/2014/main" id="{4EC2C1E4-B69C-4CF6-830D-BF21332E0B31}"/>
              </a:ext>
            </a:extLst>
          </p:cNvPr>
          <p:cNvSpPr>
            <a:spLocks noGrp="1"/>
          </p:cNvSpPr>
          <p:nvPr>
            <p:ph idx="1"/>
          </p:nvPr>
        </p:nvSpPr>
        <p:spPr>
          <a:xfrm>
            <a:off x="628650" y="1521354"/>
            <a:ext cx="8515350" cy="3626115"/>
          </a:xfrm>
        </p:spPr>
        <p:txBody>
          <a:bodyPr>
            <a:normAutofit/>
          </a:bodyPr>
          <a:lstStyle/>
          <a:p>
            <a:pPr marL="0" indent="0">
              <a:buNone/>
            </a:pPr>
            <a:r>
              <a:rPr lang="en-US" sz="1400" dirty="0">
                <a:solidFill>
                  <a:schemeClr val="tx1"/>
                </a:solidFill>
              </a:rPr>
              <a:t>Kay S. Doane</a:t>
            </a:r>
          </a:p>
          <a:p>
            <a:pPr marL="0" indent="0">
              <a:buNone/>
            </a:pPr>
            <a:r>
              <a:rPr lang="en-US" sz="1400" dirty="0">
                <a:solidFill>
                  <a:schemeClr val="tx1"/>
                </a:solidFill>
              </a:rPr>
              <a:t>Small  Business Specialist (228)688-1720</a:t>
            </a:r>
          </a:p>
          <a:p>
            <a:pPr marL="0" indent="0">
              <a:buNone/>
            </a:pPr>
            <a:r>
              <a:rPr lang="en-US" sz="1400" dirty="0">
                <a:hlinkClick r:id="rId2"/>
              </a:rPr>
              <a:t>ssc-smallbusiness@mail.nasa.gov</a:t>
            </a:r>
            <a:endParaRPr lang="en-US" sz="1400" dirty="0"/>
          </a:p>
          <a:p>
            <a:pPr marL="0" indent="0">
              <a:buNone/>
            </a:pPr>
            <a:r>
              <a:rPr lang="en-US" sz="1400" dirty="0">
                <a:hlinkClick r:id="rId3"/>
              </a:rPr>
              <a:t>Kay.S.Doane@nasa.gov</a:t>
            </a:r>
            <a:endParaRPr lang="en-US" sz="1400" dirty="0"/>
          </a:p>
          <a:p>
            <a:pPr marL="0" indent="0">
              <a:buNone/>
            </a:pPr>
            <a:endParaRPr lang="en-US" sz="1400" dirty="0">
              <a:solidFill>
                <a:schemeClr val="tx1"/>
              </a:solidFill>
            </a:endParaRPr>
          </a:p>
          <a:p>
            <a:pPr marL="0" indent="0">
              <a:buNone/>
            </a:pPr>
            <a:r>
              <a:rPr lang="en-US" sz="1400" dirty="0">
                <a:solidFill>
                  <a:schemeClr val="tx1"/>
                </a:solidFill>
              </a:rPr>
              <a:t>Procurement: </a:t>
            </a:r>
            <a:r>
              <a:rPr lang="en-US" sz="1400" dirty="0">
                <a:hlinkClick r:id="rId4"/>
              </a:rPr>
              <a:t>Welcome to the NASA Office of Procurement | NASA</a:t>
            </a:r>
            <a:endParaRPr lang="en-US" sz="1400" dirty="0">
              <a:solidFill>
                <a:schemeClr val="tx1"/>
              </a:solidFill>
            </a:endParaRPr>
          </a:p>
          <a:p>
            <a:pPr marL="0" indent="0">
              <a:buNone/>
            </a:pPr>
            <a:r>
              <a:rPr lang="en-US" sz="1400" dirty="0">
                <a:solidFill>
                  <a:schemeClr val="tx1"/>
                </a:solidFill>
              </a:rPr>
              <a:t>Technical POC: </a:t>
            </a:r>
            <a:r>
              <a:rPr lang="en-US" sz="1400" dirty="0">
                <a:hlinkClick r:id="rId5"/>
              </a:rPr>
              <a:t>Small Business Technical Advisors (nasa.gov)</a:t>
            </a:r>
            <a:endParaRPr lang="en-US" sz="1400" dirty="0">
              <a:solidFill>
                <a:schemeClr val="tx1"/>
              </a:solidFill>
            </a:endParaRPr>
          </a:p>
          <a:p>
            <a:pPr marL="0" indent="0">
              <a:buNone/>
            </a:pPr>
            <a:r>
              <a:rPr lang="en-US" sz="1400" dirty="0">
                <a:solidFill>
                  <a:schemeClr val="tx1"/>
                </a:solidFill>
              </a:rPr>
              <a:t>FOIA POC:    </a:t>
            </a:r>
            <a:r>
              <a:rPr lang="en-US" sz="1400" dirty="0">
                <a:solidFill>
                  <a:schemeClr val="tx1"/>
                </a:solidFill>
                <a:hlinkClick r:id="rId6"/>
              </a:rPr>
              <a:t>https://www.nasa.gov/FOIA/index.</a:t>
            </a:r>
            <a:r>
              <a:rPr lang="en-US" dirty="0">
                <a:solidFill>
                  <a:schemeClr val="tx1"/>
                </a:solidFill>
                <a:hlinkClick r:id="rId6"/>
              </a:rPr>
              <a:t>html</a:t>
            </a:r>
            <a:endParaRPr lang="en-US" dirty="0">
              <a:solidFill>
                <a:schemeClr val="tx1"/>
              </a:solidFill>
            </a:endParaRP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096433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D0F6F-C3AD-4618-91DD-92CEF2E0D5FA}"/>
              </a:ext>
            </a:extLst>
          </p:cNvPr>
          <p:cNvSpPr>
            <a:spLocks noGrp="1"/>
          </p:cNvSpPr>
          <p:nvPr>
            <p:ph type="title"/>
          </p:nvPr>
        </p:nvSpPr>
        <p:spPr>
          <a:xfrm>
            <a:off x="6159979" y="3935894"/>
            <a:ext cx="2198828" cy="1068802"/>
          </a:xfrm>
        </p:spPr>
        <p:txBody>
          <a:bodyPr>
            <a:normAutofit/>
          </a:bodyPr>
          <a:lstStyle/>
          <a:p>
            <a:r>
              <a:rPr lang="en-US" sz="2800" dirty="0"/>
              <a:t>Thank you </a:t>
            </a:r>
          </a:p>
        </p:txBody>
      </p:sp>
      <p:sp>
        <p:nvSpPr>
          <p:cNvPr id="3" name="Text Placeholder 2">
            <a:extLst>
              <a:ext uri="{FF2B5EF4-FFF2-40B4-BE49-F238E27FC236}">
                <a16:creationId xmlns:a16="http://schemas.microsoft.com/office/drawing/2014/main" id="{A7570B3D-DE7D-488C-907C-132A6864F885}"/>
              </a:ext>
            </a:extLst>
          </p:cNvPr>
          <p:cNvSpPr>
            <a:spLocks noGrp="1"/>
          </p:cNvSpPr>
          <p:nvPr>
            <p:ph type="body" idx="1"/>
          </p:nvPr>
        </p:nvSpPr>
        <p:spPr>
          <a:xfrm>
            <a:off x="474803" y="2542406"/>
            <a:ext cx="7886700" cy="1250156"/>
          </a:xfrm>
        </p:spPr>
        <p:txBody>
          <a:bodyPr>
            <a:normAutofit/>
          </a:bodyPr>
          <a:lstStyle/>
          <a:p>
            <a:r>
              <a:rPr lang="en-US" sz="4000" dirty="0">
                <a:hlinkClick r:id="rId2">
                  <a:extLst>
                    <a:ext uri="{A12FA001-AC4F-418D-AE19-62706E023703}">
                      <ahyp:hlinkClr xmlns:ahyp="http://schemas.microsoft.com/office/drawing/2018/hyperlinkcolor" val="tx"/>
                    </a:ext>
                  </a:extLst>
                </a:hlinkClick>
              </a:rPr>
              <a:t>www.nasa.gov/osbp</a:t>
            </a:r>
            <a:endParaRPr lang="en-US" sz="4000" dirty="0"/>
          </a:p>
        </p:txBody>
      </p:sp>
      <p:sp>
        <p:nvSpPr>
          <p:cNvPr id="4" name="Slide Number Placeholder 3">
            <a:extLst>
              <a:ext uri="{FF2B5EF4-FFF2-40B4-BE49-F238E27FC236}">
                <a16:creationId xmlns:a16="http://schemas.microsoft.com/office/drawing/2014/main" id="{0BD6FD65-2874-407A-B3FD-63470C5D6139}"/>
              </a:ext>
            </a:extLst>
          </p:cNvPr>
          <p:cNvSpPr>
            <a:spLocks noGrp="1"/>
          </p:cNvSpPr>
          <p:nvPr>
            <p:ph type="sldNum" sz="quarter" idx="12"/>
          </p:nvPr>
        </p:nvSpPr>
        <p:spPr/>
        <p:txBody>
          <a:bodyPr/>
          <a:lstStyle/>
          <a:p>
            <a:fld id="{6D22F896-40B5-4ADD-8801-0D06FADFA095}" type="slidenum">
              <a:rPr lang="en-US" smtClean="0"/>
              <a:pPr/>
              <a:t>34</a:t>
            </a:fld>
            <a:endParaRPr lang="en-US" dirty="0"/>
          </a:p>
        </p:txBody>
      </p:sp>
      <p:sp>
        <p:nvSpPr>
          <p:cNvPr id="5" name="Title 1">
            <a:extLst>
              <a:ext uri="{FF2B5EF4-FFF2-40B4-BE49-F238E27FC236}">
                <a16:creationId xmlns:a16="http://schemas.microsoft.com/office/drawing/2014/main" id="{C1292829-6E56-432C-973A-5446C2633174}"/>
              </a:ext>
            </a:extLst>
          </p:cNvPr>
          <p:cNvSpPr txBox="1">
            <a:spLocks/>
          </p:cNvSpPr>
          <p:nvPr/>
        </p:nvSpPr>
        <p:spPr>
          <a:xfrm>
            <a:off x="397564" y="1352582"/>
            <a:ext cx="8816009" cy="1250156"/>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4500" b="1" i="0" kern="1200" cap="none" spc="0" baseline="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mj-cs"/>
              </a:defRPr>
            </a:lvl1pPr>
          </a:lstStyle>
          <a:p>
            <a:r>
              <a:rPr lang="en-US" sz="4400" dirty="0"/>
              <a:t>Learn more about NASA OSBP!</a:t>
            </a:r>
          </a:p>
        </p:txBody>
      </p:sp>
      <p:pic>
        <p:nvPicPr>
          <p:cNvPr id="6" name="Picture 5">
            <a:extLst>
              <a:ext uri="{FF2B5EF4-FFF2-40B4-BE49-F238E27FC236}">
                <a16:creationId xmlns:a16="http://schemas.microsoft.com/office/drawing/2014/main" id="{DEFF8022-C4FC-45BE-AB99-A6DE883BE4AC}"/>
              </a:ext>
            </a:extLst>
          </p:cNvPr>
          <p:cNvPicPr>
            <a:picLocks noChangeAspect="1"/>
          </p:cNvPicPr>
          <p:nvPr/>
        </p:nvPicPr>
        <p:blipFill>
          <a:blip r:embed="rId3"/>
          <a:stretch>
            <a:fillRect/>
          </a:stretch>
        </p:blipFill>
        <p:spPr>
          <a:xfrm>
            <a:off x="6798883" y="449319"/>
            <a:ext cx="1731414" cy="1054699"/>
          </a:xfrm>
          <a:prstGeom prst="rect">
            <a:avLst/>
          </a:prstGeom>
        </p:spPr>
      </p:pic>
    </p:spTree>
    <p:extLst>
      <p:ext uri="{BB962C8B-B14F-4D97-AF65-F5344CB8AC3E}">
        <p14:creationId xmlns:p14="http://schemas.microsoft.com/office/powerpoint/2010/main" val="4077648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FY 2022 Small Business Metrics</a:t>
            </a:r>
          </a:p>
        </p:txBody>
      </p:sp>
      <p:sp>
        <p:nvSpPr>
          <p:cNvPr id="4" name="Content Placeholder 3"/>
          <p:cNvSpPr>
            <a:spLocks noGrp="1"/>
          </p:cNvSpPr>
          <p:nvPr>
            <p:ph idx="1"/>
          </p:nvPr>
        </p:nvSpPr>
        <p:spPr/>
        <p:txBody>
          <a:bodyPr>
            <a:normAutofit/>
          </a:bodyPr>
          <a:lstStyle/>
          <a:p>
            <a:pPr marL="0" indent="0">
              <a:buNone/>
            </a:pPr>
            <a:r>
              <a:rPr lang="en-US" dirty="0"/>
              <a:t>Total Dollars</a:t>
            </a:r>
            <a:r>
              <a:rPr lang="en-US" dirty="0">
                <a:solidFill>
                  <a:srgbClr val="FFFF00"/>
                </a:solidFill>
              </a:rPr>
              <a:t>*</a:t>
            </a:r>
            <a:r>
              <a:rPr lang="en-US" dirty="0"/>
              <a:t>				$19.7 Billion</a:t>
            </a:r>
          </a:p>
          <a:p>
            <a:pPr marL="0" indent="0">
              <a:buNone/>
            </a:pPr>
            <a:r>
              <a:rPr lang="en-US" i="1" dirty="0">
                <a:solidFill>
                  <a:srgbClr val="92D050"/>
                </a:solidFill>
              </a:rPr>
              <a:t>…of that:</a:t>
            </a:r>
          </a:p>
          <a:p>
            <a:pPr marL="0" indent="0">
              <a:buNone/>
            </a:pPr>
            <a:endParaRPr lang="en-US" dirty="0"/>
          </a:p>
          <a:p>
            <a:pPr marL="0" indent="0">
              <a:buNone/>
            </a:pPr>
            <a:r>
              <a:rPr lang="en-US" dirty="0"/>
              <a:t>Total Dollars to Small Business 	$  7.1 Billion</a:t>
            </a:r>
          </a:p>
          <a:p>
            <a:pPr marL="0" indent="0">
              <a:buNone/>
            </a:pPr>
            <a:r>
              <a:rPr lang="en-US" i="1" dirty="0">
                <a:solidFill>
                  <a:srgbClr val="92D050"/>
                </a:solidFill>
              </a:rPr>
              <a:t>…of that:</a:t>
            </a:r>
          </a:p>
          <a:p>
            <a:pPr marL="0" indent="0">
              <a:buNone/>
            </a:pPr>
            <a:endParaRPr lang="en-US" dirty="0"/>
          </a:p>
          <a:p>
            <a:pPr marL="0" indent="0">
              <a:buNone/>
            </a:pPr>
            <a:r>
              <a:rPr lang="en-US" dirty="0"/>
              <a:t>Prime Small Business 			$  3.63 Billion</a:t>
            </a:r>
          </a:p>
          <a:p>
            <a:pPr marL="0" indent="0">
              <a:buNone/>
            </a:pPr>
            <a:r>
              <a:rPr lang="en-US" b="1" dirty="0"/>
              <a:t>Subcontract Small Business </a:t>
            </a:r>
            <a:r>
              <a:rPr lang="en-US" dirty="0"/>
              <a:t>	$  3.47 Billion  </a:t>
            </a:r>
          </a:p>
          <a:p>
            <a:pPr marL="0" indent="0">
              <a:buNone/>
            </a:pPr>
            <a:endParaRPr lang="en-US" dirty="0"/>
          </a:p>
          <a:p>
            <a:pPr marL="0" indent="0">
              <a:buNone/>
            </a:pPr>
            <a:endParaRPr lang="en-US" dirty="0"/>
          </a:p>
          <a:p>
            <a:pPr marL="0" indent="0">
              <a:buNone/>
            </a:pPr>
            <a:endParaRPr lang="en-US" dirty="0"/>
          </a:p>
        </p:txBody>
      </p:sp>
      <p:pic>
        <p:nvPicPr>
          <p:cNvPr id="5" name="Picture 4" descr="NAS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2884" y="414163"/>
            <a:ext cx="881219" cy="730659"/>
          </a:xfrm>
          <a:prstGeom prst="rect">
            <a:avLst/>
          </a:prstGeom>
        </p:spPr>
      </p:pic>
      <p:sp>
        <p:nvSpPr>
          <p:cNvPr id="6" name="Slide Number Placeholder 5">
            <a:extLst>
              <a:ext uri="{FF2B5EF4-FFF2-40B4-BE49-F238E27FC236}">
                <a16:creationId xmlns:a16="http://schemas.microsoft.com/office/drawing/2014/main" id="{A1E4E258-4AF3-4194-9E45-BBD009D66754}"/>
              </a:ext>
            </a:extLst>
          </p:cNvPr>
          <p:cNvSpPr>
            <a:spLocks noGrp="1"/>
          </p:cNvSpPr>
          <p:nvPr>
            <p:ph type="sldNum" sz="quarter" idx="12"/>
          </p:nvPr>
        </p:nvSpPr>
        <p:spPr/>
        <p:txBody>
          <a:bodyPr/>
          <a:lstStyle/>
          <a:p>
            <a:fld id="{8BB15D7D-7C6D-49F0-BC69-62340384BFBE}" type="slidenum">
              <a:rPr lang="en-US" smtClean="0">
                <a:solidFill>
                  <a:prstClr val="white">
                    <a:tint val="75000"/>
                  </a:prstClr>
                </a:solidFill>
              </a:rPr>
              <a:pPr/>
              <a:t>4</a:t>
            </a:fld>
            <a:endParaRPr lang="en-US" dirty="0">
              <a:solidFill>
                <a:prstClr val="white">
                  <a:tint val="75000"/>
                </a:prstClr>
              </a:solidFill>
            </a:endParaRPr>
          </a:p>
        </p:txBody>
      </p:sp>
    </p:spTree>
    <p:extLst>
      <p:ext uri="{BB962C8B-B14F-4D97-AF65-F5344CB8AC3E}">
        <p14:creationId xmlns:p14="http://schemas.microsoft.com/office/powerpoint/2010/main" val="82334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1000"/>
                                        <p:tgtEl>
                                          <p:spTgt spid="4">
                                            <p:txEl>
                                              <p:pRg st="1" end="1"/>
                                            </p:txEl>
                                          </p:spTgt>
                                        </p:tgtEl>
                                      </p:cBhvr>
                                    </p:animEffect>
                                    <p:anim calcmode="lin" valueType="num">
                                      <p:cBhvr>
                                        <p:cTn id="1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 calcmode="lin" valueType="num">
                                      <p:cBhvr additive="base">
                                        <p:cTn id="2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 calcmode="lin" valueType="num">
                                      <p:cBhvr>
                                        <p:cTn id="28"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4">
                                            <p:txEl>
                                              <p:pRg st="6" end="6"/>
                                            </p:txEl>
                                          </p:spTgt>
                                        </p:tgtEl>
                                      </p:cBhvr>
                                    </p:animEffect>
                                  </p:childTnLst>
                                </p:cTn>
                              </p:par>
                              <p:par>
                                <p:cTn id="31" presetID="53" presetClass="entr" presetSubtype="16" fill="hold"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 calcmode="lin" valueType="num">
                                      <p:cBhvr>
                                        <p:cTn id="33"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34"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35"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C6A6-373D-495C-B343-0D214EE3B147}"/>
              </a:ext>
            </a:extLst>
          </p:cNvPr>
          <p:cNvSpPr>
            <a:spLocks noGrp="1"/>
          </p:cNvSpPr>
          <p:nvPr>
            <p:ph type="title"/>
          </p:nvPr>
        </p:nvSpPr>
        <p:spPr>
          <a:xfrm>
            <a:off x="628650" y="64342"/>
            <a:ext cx="7886700" cy="1040658"/>
          </a:xfrm>
        </p:spPr>
        <p:txBody>
          <a:bodyPr>
            <a:noAutofit/>
          </a:bodyPr>
          <a:lstStyle/>
          <a:p>
            <a:pPr algn="r"/>
            <a:r>
              <a:rPr lang="en-US" sz="2400" dirty="0"/>
              <a:t>FY23 </a:t>
            </a:r>
            <a:br>
              <a:rPr lang="en-US" sz="2400" dirty="0"/>
            </a:br>
            <a:r>
              <a:rPr lang="en-US" sz="2400" dirty="0"/>
              <a:t>Prime Goals vs. actual percentages</a:t>
            </a:r>
            <a:br>
              <a:rPr lang="en-US" sz="2400" dirty="0"/>
            </a:br>
            <a:endParaRPr lang="en-US" sz="2400" dirty="0"/>
          </a:p>
        </p:txBody>
      </p:sp>
      <p:sp>
        <p:nvSpPr>
          <p:cNvPr id="4" name="Slide Number Placeholder 3">
            <a:extLst>
              <a:ext uri="{FF2B5EF4-FFF2-40B4-BE49-F238E27FC236}">
                <a16:creationId xmlns:a16="http://schemas.microsoft.com/office/drawing/2014/main" id="{04C745D2-531A-465C-9D7D-6F07F21E8919}"/>
              </a:ext>
            </a:extLst>
          </p:cNvPr>
          <p:cNvSpPr>
            <a:spLocks noGrp="1"/>
          </p:cNvSpPr>
          <p:nvPr>
            <p:ph type="sldNum" sz="quarter" idx="12"/>
          </p:nvPr>
        </p:nvSpPr>
        <p:spPr/>
        <p:txBody>
          <a:bodyPr/>
          <a:lstStyle/>
          <a:p>
            <a:fld id="{6D22F896-40B5-4ADD-8801-0D06FADFA095}" type="slidenum">
              <a:rPr lang="en-US" smtClean="0"/>
              <a:t>5</a:t>
            </a:fld>
            <a:endParaRPr lang="en-US" dirty="0"/>
          </a:p>
        </p:txBody>
      </p:sp>
      <p:sp>
        <p:nvSpPr>
          <p:cNvPr id="10" name="TextBox 9">
            <a:extLst>
              <a:ext uri="{FF2B5EF4-FFF2-40B4-BE49-F238E27FC236}">
                <a16:creationId xmlns:a16="http://schemas.microsoft.com/office/drawing/2014/main" id="{C10265A4-18F9-4B69-826B-3E2E24808D88}"/>
              </a:ext>
            </a:extLst>
          </p:cNvPr>
          <p:cNvSpPr txBox="1"/>
          <p:nvPr/>
        </p:nvSpPr>
        <p:spPr>
          <a:xfrm>
            <a:off x="4195482" y="4858567"/>
            <a:ext cx="4857172" cy="830997"/>
          </a:xfrm>
          <a:prstGeom prst="rect">
            <a:avLst/>
          </a:prstGeom>
          <a:noFill/>
        </p:spPr>
        <p:txBody>
          <a:bodyPr wrap="square">
            <a:spAutoFit/>
          </a:bodyPr>
          <a:lstStyle/>
          <a:p>
            <a:pPr marL="0" marR="0">
              <a:spcBef>
                <a:spcPts val="0"/>
              </a:spcBef>
              <a:spcAft>
                <a:spcPts val="0"/>
              </a:spcAft>
            </a:pPr>
            <a:r>
              <a:rPr lang="en-US" sz="800" b="1" dirty="0">
                <a:solidFill>
                  <a:schemeClr val="tx1"/>
                </a:solidFill>
                <a:effectLst/>
              </a:rPr>
              <a:t>FY22 SSC exceeded all 5 of its socio-economic Small Business goals with over $143M Awarded </a:t>
            </a:r>
          </a:p>
          <a:p>
            <a:pPr marL="171450" marR="0" indent="-171450">
              <a:spcBef>
                <a:spcPts val="0"/>
              </a:spcBef>
              <a:spcAft>
                <a:spcPts val="0"/>
              </a:spcAft>
              <a:buFont typeface="Arial" panose="020B0604020202020204" pitchFamily="34" charset="0"/>
              <a:buChar char="•"/>
            </a:pPr>
            <a:r>
              <a:rPr lang="en-US" sz="800" dirty="0">
                <a:solidFill>
                  <a:schemeClr val="tx1"/>
                </a:solidFill>
                <a:effectLst/>
              </a:rPr>
              <a:t>Earned the NASA Golden Eagle Award for exceeding the federally mandated 3% Service Disabled Veteran Owned Small Business (SDVOSB) goal with 3.8%.</a:t>
            </a:r>
          </a:p>
          <a:p>
            <a:pPr marL="171450" indent="-171450">
              <a:buFont typeface="Arial" panose="020B0604020202020204" pitchFamily="34" charset="0"/>
              <a:buChar char="•"/>
            </a:pPr>
            <a:r>
              <a:rPr lang="en-US" sz="800" dirty="0"/>
              <a:t>16 years SSC exceeded the Federal </a:t>
            </a:r>
            <a:r>
              <a:rPr lang="en-US" sz="800" dirty="0">
                <a:solidFill>
                  <a:schemeClr val="tx1"/>
                </a:solidFill>
                <a:effectLst/>
              </a:rPr>
              <a:t>Small Disadvantage Business 5% goal with 24% </a:t>
            </a:r>
          </a:p>
          <a:p>
            <a:pPr marL="171450" indent="-171450">
              <a:buFont typeface="Arial" panose="020B0604020202020204" pitchFamily="34" charset="0"/>
              <a:buChar char="•"/>
            </a:pPr>
            <a:r>
              <a:rPr lang="en-US" sz="800" dirty="0"/>
              <a:t>1</a:t>
            </a:r>
            <a:r>
              <a:rPr lang="en-US" sz="800" dirty="0">
                <a:solidFill>
                  <a:schemeClr val="tx1"/>
                </a:solidFill>
                <a:effectLst/>
              </a:rPr>
              <a:t>0 years SSC exceeded the Federal Small Business 23% goal with 36.4.3%</a:t>
            </a:r>
          </a:p>
          <a:p>
            <a:pPr marL="171450" marR="0" indent="-171450">
              <a:spcBef>
                <a:spcPts val="0"/>
              </a:spcBef>
              <a:spcAft>
                <a:spcPts val="0"/>
              </a:spcAft>
              <a:buFont typeface="Arial" panose="020B0604020202020204" pitchFamily="34" charset="0"/>
              <a:buChar char="•"/>
            </a:pPr>
            <a:r>
              <a:rPr lang="en-US" sz="800" dirty="0"/>
              <a:t>10 years SSC exceeded</a:t>
            </a:r>
            <a:r>
              <a:rPr lang="en-US" sz="800" dirty="0">
                <a:solidFill>
                  <a:schemeClr val="tx1"/>
                </a:solidFill>
                <a:effectLst/>
              </a:rPr>
              <a:t> the Federal HUBZone 3% goal with 10.1% </a:t>
            </a:r>
          </a:p>
        </p:txBody>
      </p:sp>
      <p:pic>
        <p:nvPicPr>
          <p:cNvPr id="3" name="Picture 2">
            <a:extLst>
              <a:ext uri="{FF2B5EF4-FFF2-40B4-BE49-F238E27FC236}">
                <a16:creationId xmlns:a16="http://schemas.microsoft.com/office/drawing/2014/main" id="{D72DB248-A833-40AB-9856-923E31C189ED}"/>
              </a:ext>
            </a:extLst>
          </p:cNvPr>
          <p:cNvPicPr>
            <a:picLocks noChangeAspect="1"/>
          </p:cNvPicPr>
          <p:nvPr/>
        </p:nvPicPr>
        <p:blipFill>
          <a:blip r:embed="rId2"/>
          <a:stretch>
            <a:fillRect/>
          </a:stretch>
        </p:blipFill>
        <p:spPr>
          <a:xfrm>
            <a:off x="5935156" y="1180172"/>
            <a:ext cx="2918324" cy="1677328"/>
          </a:xfrm>
          <a:prstGeom prst="rect">
            <a:avLst/>
          </a:prstGeom>
        </p:spPr>
      </p:pic>
      <p:pic>
        <p:nvPicPr>
          <p:cNvPr id="8" name="Picture 7">
            <a:extLst>
              <a:ext uri="{FF2B5EF4-FFF2-40B4-BE49-F238E27FC236}">
                <a16:creationId xmlns:a16="http://schemas.microsoft.com/office/drawing/2014/main" id="{FACABB7C-201D-4957-BBB5-C6C9D02E0077}"/>
              </a:ext>
            </a:extLst>
          </p:cNvPr>
          <p:cNvPicPr>
            <a:picLocks noChangeAspect="1"/>
          </p:cNvPicPr>
          <p:nvPr/>
        </p:nvPicPr>
        <p:blipFill>
          <a:blip r:embed="rId3"/>
          <a:stretch>
            <a:fillRect/>
          </a:stretch>
        </p:blipFill>
        <p:spPr>
          <a:xfrm>
            <a:off x="226742" y="2246837"/>
            <a:ext cx="5609063" cy="2403884"/>
          </a:xfrm>
          <a:prstGeom prst="rect">
            <a:avLst/>
          </a:prstGeom>
        </p:spPr>
      </p:pic>
    </p:spTree>
    <p:extLst>
      <p:ext uri="{BB962C8B-B14F-4D97-AF65-F5344CB8AC3E}">
        <p14:creationId xmlns:p14="http://schemas.microsoft.com/office/powerpoint/2010/main" val="3193298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BE1731-3CB1-458C-8634-4F933BE67DF6}"/>
              </a:ext>
            </a:extLst>
          </p:cNvPr>
          <p:cNvSpPr>
            <a:spLocks noGrp="1"/>
          </p:cNvSpPr>
          <p:nvPr>
            <p:ph type="sldNum" sz="quarter" idx="12"/>
          </p:nvPr>
        </p:nvSpPr>
        <p:spPr/>
        <p:txBody>
          <a:bodyPr/>
          <a:lstStyle/>
          <a:p>
            <a:fld id="{6D22F896-40B5-4ADD-8801-0D06FADFA095}" type="slidenum">
              <a:rPr lang="en-US" smtClean="0"/>
              <a:t>6</a:t>
            </a:fld>
            <a:endParaRPr lang="en-US" dirty="0"/>
          </a:p>
        </p:txBody>
      </p:sp>
      <p:pic>
        <p:nvPicPr>
          <p:cNvPr id="6" name="Picture 5">
            <a:extLst>
              <a:ext uri="{FF2B5EF4-FFF2-40B4-BE49-F238E27FC236}">
                <a16:creationId xmlns:a16="http://schemas.microsoft.com/office/drawing/2014/main" id="{A10F9B02-E3FB-4A8B-A30E-3D54BC0217BC}"/>
              </a:ext>
            </a:extLst>
          </p:cNvPr>
          <p:cNvPicPr>
            <a:picLocks noChangeAspect="1"/>
          </p:cNvPicPr>
          <p:nvPr/>
        </p:nvPicPr>
        <p:blipFill>
          <a:blip r:embed="rId2"/>
          <a:stretch>
            <a:fillRect/>
          </a:stretch>
        </p:blipFill>
        <p:spPr>
          <a:xfrm>
            <a:off x="0" y="1686"/>
            <a:ext cx="9144000" cy="5711628"/>
          </a:xfrm>
          <a:prstGeom prst="rect">
            <a:avLst/>
          </a:prstGeom>
        </p:spPr>
      </p:pic>
    </p:spTree>
    <p:extLst>
      <p:ext uri="{BB962C8B-B14F-4D97-AF65-F5344CB8AC3E}">
        <p14:creationId xmlns:p14="http://schemas.microsoft.com/office/powerpoint/2010/main" val="2269591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ACC49-3A65-4A42-B0DA-AE926868C804}"/>
              </a:ext>
            </a:extLst>
          </p:cNvPr>
          <p:cNvSpPr>
            <a:spLocks noGrp="1"/>
          </p:cNvSpPr>
          <p:nvPr>
            <p:ph type="title"/>
          </p:nvPr>
        </p:nvSpPr>
        <p:spPr>
          <a:xfrm>
            <a:off x="628650" y="304271"/>
            <a:ext cx="7886700" cy="743479"/>
          </a:xfrm>
        </p:spPr>
        <p:txBody>
          <a:bodyPr/>
          <a:lstStyle/>
          <a:p>
            <a:pPr algn="ctr"/>
            <a:r>
              <a:rPr lang="en-US" dirty="0"/>
              <a:t>SSC Top NAICS</a:t>
            </a:r>
          </a:p>
        </p:txBody>
      </p:sp>
      <p:sp>
        <p:nvSpPr>
          <p:cNvPr id="4" name="Slide Number Placeholder 3">
            <a:extLst>
              <a:ext uri="{FF2B5EF4-FFF2-40B4-BE49-F238E27FC236}">
                <a16:creationId xmlns:a16="http://schemas.microsoft.com/office/drawing/2014/main" id="{FC48B58B-35DB-4F27-AB4B-6D3905A65C9A}"/>
              </a:ext>
            </a:extLst>
          </p:cNvPr>
          <p:cNvSpPr>
            <a:spLocks noGrp="1"/>
          </p:cNvSpPr>
          <p:nvPr>
            <p:ph type="sldNum" sz="quarter" idx="12"/>
          </p:nvPr>
        </p:nvSpPr>
        <p:spPr>
          <a:xfrm>
            <a:off x="6563201" y="5410729"/>
            <a:ext cx="2489454" cy="239929"/>
          </a:xfrm>
        </p:spPr>
        <p:txBody>
          <a:bodyPr/>
          <a:lstStyle/>
          <a:p>
            <a:fld id="{6D22F896-40B5-4ADD-8801-0D06FADFA095}" type="slidenum">
              <a:rPr lang="en-US" smtClean="0"/>
              <a:t>7</a:t>
            </a:fld>
            <a:endParaRPr lang="en-US" dirty="0"/>
          </a:p>
        </p:txBody>
      </p:sp>
      <p:pic>
        <p:nvPicPr>
          <p:cNvPr id="108" name="Picture 107">
            <a:extLst>
              <a:ext uri="{FF2B5EF4-FFF2-40B4-BE49-F238E27FC236}">
                <a16:creationId xmlns:a16="http://schemas.microsoft.com/office/drawing/2014/main" id="{C8AE78EE-4E4F-49F8-9A07-0EC798D78A20}"/>
              </a:ext>
            </a:extLst>
          </p:cNvPr>
          <p:cNvPicPr>
            <a:picLocks noChangeAspect="1"/>
          </p:cNvPicPr>
          <p:nvPr/>
        </p:nvPicPr>
        <p:blipFill>
          <a:blip r:embed="rId2"/>
          <a:stretch>
            <a:fillRect/>
          </a:stretch>
        </p:blipFill>
        <p:spPr>
          <a:xfrm>
            <a:off x="841333" y="1471960"/>
            <a:ext cx="7772207" cy="2862146"/>
          </a:xfrm>
          <a:prstGeom prst="rect">
            <a:avLst/>
          </a:prstGeom>
        </p:spPr>
      </p:pic>
    </p:spTree>
    <p:extLst>
      <p:ext uri="{BB962C8B-B14F-4D97-AF65-F5344CB8AC3E}">
        <p14:creationId xmlns:p14="http://schemas.microsoft.com/office/powerpoint/2010/main" val="2338311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1B1ACF-90E9-4A0E-B33D-32B7C6BF7F0E}"/>
              </a:ext>
            </a:extLst>
          </p:cNvPr>
          <p:cNvSpPr>
            <a:spLocks noGrp="1"/>
          </p:cNvSpPr>
          <p:nvPr>
            <p:ph type="sldNum" sz="quarter" idx="12"/>
          </p:nvPr>
        </p:nvSpPr>
        <p:spPr/>
        <p:txBody>
          <a:bodyPr/>
          <a:lstStyle/>
          <a:p>
            <a:fld id="{6D22F896-40B5-4ADD-8801-0D06FADFA095}" type="slidenum">
              <a:rPr lang="en-US" smtClean="0"/>
              <a:t>8</a:t>
            </a:fld>
            <a:endParaRPr lang="en-US" dirty="0"/>
          </a:p>
        </p:txBody>
      </p:sp>
      <p:pic>
        <p:nvPicPr>
          <p:cNvPr id="6" name="Picture 5">
            <a:extLst>
              <a:ext uri="{FF2B5EF4-FFF2-40B4-BE49-F238E27FC236}">
                <a16:creationId xmlns:a16="http://schemas.microsoft.com/office/drawing/2014/main" id="{215C38D8-2309-4AE5-83FC-D8E4F9289DA9}"/>
              </a:ext>
            </a:extLst>
          </p:cNvPr>
          <p:cNvPicPr>
            <a:picLocks noChangeAspect="1"/>
          </p:cNvPicPr>
          <p:nvPr/>
        </p:nvPicPr>
        <p:blipFill>
          <a:blip r:embed="rId2"/>
          <a:stretch>
            <a:fillRect/>
          </a:stretch>
        </p:blipFill>
        <p:spPr>
          <a:xfrm>
            <a:off x="0" y="111114"/>
            <a:ext cx="9144000" cy="5492772"/>
          </a:xfrm>
          <a:prstGeom prst="rect">
            <a:avLst/>
          </a:prstGeom>
        </p:spPr>
      </p:pic>
    </p:spTree>
    <p:extLst>
      <p:ext uri="{BB962C8B-B14F-4D97-AF65-F5344CB8AC3E}">
        <p14:creationId xmlns:p14="http://schemas.microsoft.com/office/powerpoint/2010/main" val="1647414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02BD7-F614-4E01-9A34-69334B2D9B6D}"/>
              </a:ext>
            </a:extLst>
          </p:cNvPr>
          <p:cNvSpPr>
            <a:spLocks noGrp="1"/>
          </p:cNvSpPr>
          <p:nvPr>
            <p:ph type="title"/>
          </p:nvPr>
        </p:nvSpPr>
        <p:spPr/>
        <p:txBody>
          <a:bodyPr>
            <a:normAutofit/>
          </a:bodyPr>
          <a:lstStyle/>
          <a:p>
            <a:pPr algn="ctr"/>
            <a:r>
              <a:rPr lang="en-US" sz="2800" dirty="0"/>
              <a:t>SSC Prime Vendors</a:t>
            </a:r>
          </a:p>
        </p:txBody>
      </p:sp>
      <p:sp>
        <p:nvSpPr>
          <p:cNvPr id="4" name="Slide Number Placeholder 3">
            <a:extLst>
              <a:ext uri="{FF2B5EF4-FFF2-40B4-BE49-F238E27FC236}">
                <a16:creationId xmlns:a16="http://schemas.microsoft.com/office/drawing/2014/main" id="{1CED122E-E85F-484C-B326-364856DB33CE}"/>
              </a:ext>
            </a:extLst>
          </p:cNvPr>
          <p:cNvSpPr>
            <a:spLocks noGrp="1"/>
          </p:cNvSpPr>
          <p:nvPr>
            <p:ph type="sldNum" sz="quarter" idx="12"/>
          </p:nvPr>
        </p:nvSpPr>
        <p:spPr/>
        <p:txBody>
          <a:bodyPr/>
          <a:lstStyle/>
          <a:p>
            <a:fld id="{6D22F896-40B5-4ADD-8801-0D06FADFA095}" type="slidenum">
              <a:rPr lang="en-US" smtClean="0"/>
              <a:t>9</a:t>
            </a:fld>
            <a:endParaRPr lang="en-US" dirty="0"/>
          </a:p>
        </p:txBody>
      </p:sp>
      <p:pic>
        <p:nvPicPr>
          <p:cNvPr id="5" name="Picture 4">
            <a:extLst>
              <a:ext uri="{FF2B5EF4-FFF2-40B4-BE49-F238E27FC236}">
                <a16:creationId xmlns:a16="http://schemas.microsoft.com/office/drawing/2014/main" id="{43F784D3-751E-4C4D-93E8-4BB998B02565}"/>
              </a:ext>
            </a:extLst>
          </p:cNvPr>
          <p:cNvPicPr>
            <a:picLocks noChangeAspect="1"/>
          </p:cNvPicPr>
          <p:nvPr/>
        </p:nvPicPr>
        <p:blipFill>
          <a:blip r:embed="rId2"/>
          <a:stretch>
            <a:fillRect/>
          </a:stretch>
        </p:blipFill>
        <p:spPr>
          <a:xfrm>
            <a:off x="0" y="1611160"/>
            <a:ext cx="9144000" cy="2492679"/>
          </a:xfrm>
          <a:prstGeom prst="rect">
            <a:avLst/>
          </a:prstGeom>
        </p:spPr>
      </p:pic>
    </p:spTree>
    <p:extLst>
      <p:ext uri="{BB962C8B-B14F-4D97-AF65-F5344CB8AC3E}">
        <p14:creationId xmlns:p14="http://schemas.microsoft.com/office/powerpoint/2010/main" val="767822933"/>
      </p:ext>
    </p:extLst>
  </p:cSld>
  <p:clrMapOvr>
    <a:masterClrMapping/>
  </p:clrMapOvr>
</p:sld>
</file>

<file path=ppt/theme/theme1.xml><?xml version="1.0" encoding="utf-8"?>
<a:theme xmlns:a="http://schemas.openxmlformats.org/drawingml/2006/main" name="Office Theme">
  <a:themeElements>
    <a:clrScheme name="OSBP 1">
      <a:dk1>
        <a:srgbClr val="000000"/>
      </a:dk1>
      <a:lt1>
        <a:srgbClr val="FFFFFF"/>
      </a:lt1>
      <a:dk2>
        <a:srgbClr val="44546A"/>
      </a:dk2>
      <a:lt2>
        <a:srgbClr val="E7E6E6"/>
      </a:lt2>
      <a:accent1>
        <a:srgbClr val="3FA7F4"/>
      </a:accent1>
      <a:accent2>
        <a:srgbClr val="FADE21"/>
      </a:accent2>
      <a:accent3>
        <a:srgbClr val="A5A5A5"/>
      </a:accent3>
      <a:accent4>
        <a:srgbClr val="FFA905"/>
      </a:accent4>
      <a:accent5>
        <a:srgbClr val="2B7AB4"/>
      </a:accent5>
      <a:accent6>
        <a:srgbClr val="70AD47"/>
      </a:accent6>
      <a:hlink>
        <a:srgbClr val="2B7AB4"/>
      </a:hlink>
      <a:folHlink>
        <a:srgbClr val="D7621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4A7B6AD-EBAE-1A47-A726-F22B7F5CACBF}" vid="{D438148D-FE80-B54E-9027-1A92D32B72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94bdf555-ed74-49fc-9172-35f0122ddbf1">X42FUWTPVHZK-419532041-2177</_dlc_DocId>
    <_dlc_DocIdUrl xmlns="94bdf555-ed74-49fc-9172-35f0122ddbf1">
      <Url>https://itcdcmsportal.hq.nasa.gov/organization/hqosbp/sbss/_layouts/15/DocIdRedir.aspx?ID=X42FUWTPVHZK-419532041-2177</Url>
      <Description>X42FUWTPVHZK-419532041-2177</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6C2E690287E9443975D2B459689C2E6" ma:contentTypeVersion="3" ma:contentTypeDescription="Create a new document." ma:contentTypeScope="" ma:versionID="a0a4d33779251b86a81dcde212ff4a4a">
  <xsd:schema xmlns:xsd="http://www.w3.org/2001/XMLSchema" xmlns:xs="http://www.w3.org/2001/XMLSchema" xmlns:p="http://schemas.microsoft.com/office/2006/metadata/properties" xmlns:ns2="94bdf555-ed74-49fc-9172-35f0122ddbf1" xmlns:ns3="aa04f444-95a2-4502-8a33-bc8688baf6ee" targetNamespace="http://schemas.microsoft.com/office/2006/metadata/properties" ma:root="true" ma:fieldsID="fdd717796140ba3a063e4b8516438c4f" ns2:_="" ns3:_="">
    <xsd:import namespace="94bdf555-ed74-49fc-9172-35f0122ddbf1"/>
    <xsd:import namespace="aa04f444-95a2-4502-8a33-bc8688baf6ee"/>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bdf555-ed74-49fc-9172-35f0122ddbf1"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aa04f444-95a2-4502-8a33-bc8688baf6e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DADA97A-BAA5-4DD3-845F-484E5F06D5AE}">
  <ds:schemaRefs>
    <ds:schemaRef ds:uri="http://schemas.microsoft.com/sharepoint/v3/contenttype/forms"/>
  </ds:schemaRefs>
</ds:datastoreItem>
</file>

<file path=customXml/itemProps2.xml><?xml version="1.0" encoding="utf-8"?>
<ds:datastoreItem xmlns:ds="http://schemas.openxmlformats.org/officeDocument/2006/customXml" ds:itemID="{3E708B1B-0C9D-41CA-9753-14D6B23AE11C}">
  <ds:schemaRefs>
    <ds:schemaRef ds:uri="aa04f444-95a2-4502-8a33-bc8688baf6ee"/>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purl.org/dc/dcmitype/"/>
    <ds:schemaRef ds:uri="94bdf555-ed74-49fc-9172-35f0122ddbf1"/>
    <ds:schemaRef ds:uri="http://www.w3.org/XML/1998/namespace"/>
    <ds:schemaRef ds:uri="http://purl.org/dc/terms/"/>
  </ds:schemaRefs>
</ds:datastoreItem>
</file>

<file path=customXml/itemProps3.xml><?xml version="1.0" encoding="utf-8"?>
<ds:datastoreItem xmlns:ds="http://schemas.openxmlformats.org/officeDocument/2006/customXml" ds:itemID="{2ABF8156-53BC-4AF5-AC35-F60DBF6499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bdf555-ed74-49fc-9172-35f0122ddbf1"/>
    <ds:schemaRef ds:uri="aa04f444-95a2-4502-8a33-bc8688baf6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5989A92-7B82-4DE3-9063-2EC03FC547E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2664</TotalTime>
  <Words>3795</Words>
  <Application>Microsoft Office PowerPoint</Application>
  <PresentationFormat>On-screen Show (16:10)</PresentationFormat>
  <Paragraphs>596</Paragraphs>
  <Slides>34</Slides>
  <Notes>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Arial</vt:lpstr>
      <vt:lpstr>Arial Narrow</vt:lpstr>
      <vt:lpstr>Arial Unicode MS</vt:lpstr>
      <vt:lpstr>Calibri</vt:lpstr>
      <vt:lpstr>Calibri Bold</vt:lpstr>
      <vt:lpstr>Franklin Gothic Book</vt:lpstr>
      <vt:lpstr>Helvetica</vt:lpstr>
      <vt:lpstr>Impact</vt:lpstr>
      <vt:lpstr>Roboto</vt:lpstr>
      <vt:lpstr>Symbol</vt:lpstr>
      <vt:lpstr>Times New Roman</vt:lpstr>
      <vt:lpstr>Wingdings</vt:lpstr>
      <vt:lpstr>Office Theme</vt:lpstr>
      <vt:lpstr>OFFICE OF SMALL BUSINESS PROGRAMS</vt:lpstr>
      <vt:lpstr>STENNIS SPACE CENTER OVERVIEW</vt:lpstr>
      <vt:lpstr>PowerPoint Presentation</vt:lpstr>
      <vt:lpstr>FY 2022 Small Business Metrics</vt:lpstr>
      <vt:lpstr>FY23  Prime Goals vs. actual percentages </vt:lpstr>
      <vt:lpstr>PowerPoint Presentation</vt:lpstr>
      <vt:lpstr>SSC Top NAICS</vt:lpstr>
      <vt:lpstr>PowerPoint Presentation</vt:lpstr>
      <vt:lpstr>SSC Prime Vendors</vt:lpstr>
      <vt:lpstr>PowerPoint Presentation</vt:lpstr>
      <vt:lpstr>PSL Service Delivery Model </vt:lpstr>
      <vt:lpstr>NASA Small Business Specialists Around the Country</vt:lpstr>
      <vt:lpstr>NASA Small Business Specialists</vt:lpstr>
      <vt:lpstr>PowerPoint Presentation</vt:lpstr>
      <vt:lpstr>nasa.gov/osbp</vt:lpstr>
      <vt:lpstr>NASA Vendor Database</vt:lpstr>
      <vt:lpstr>Active contract listings</vt:lpstr>
      <vt:lpstr> ACTIVE CONTRACT LISTINGS </vt:lpstr>
      <vt:lpstr>NASA Acquisition Forecast</vt:lpstr>
      <vt:lpstr>PowerPoint Presentation</vt:lpstr>
      <vt:lpstr>NASA Mentor-Protégé Program </vt:lpstr>
      <vt:lpstr>NASA SBIR/STTR</vt:lpstr>
      <vt:lpstr>PowerPoint Presentation</vt:lpstr>
      <vt:lpstr>NASA Solicitation and Proposal Integrated Review and Evaluation System (NSPIRES)</vt:lpstr>
      <vt:lpstr>Save Searches and Set Up  Notifications for Contract  Opportunities in SAM.gov.</vt:lpstr>
      <vt:lpstr>PowerPoint Presentation</vt:lpstr>
      <vt:lpstr>Getting a Contract Takes Time</vt:lpstr>
      <vt:lpstr> Online: https://www.nasa.gov/osbp/regional-outreach  Online: https://www.nasa.gov/osbp/learning-series </vt:lpstr>
      <vt:lpstr>OSBP – Learning Series</vt:lpstr>
      <vt:lpstr>Helpful references</vt:lpstr>
      <vt:lpstr>PowerPoint Presentation</vt:lpstr>
      <vt:lpstr>Outreach Opportunities</vt:lpstr>
      <vt:lpstr>NASA SSC Small Business Office</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John C. Stennis space center (ssc)</dc:title>
  <dc:creator>Doane, Kay S. (SSC-DA00)</dc:creator>
  <cp:lastModifiedBy>Doane, Kay S. (SSC-DA00)</cp:lastModifiedBy>
  <cp:revision>268</cp:revision>
  <cp:lastPrinted>2021-11-05T13:25:41Z</cp:lastPrinted>
  <dcterms:created xsi:type="dcterms:W3CDTF">2020-10-16T14:54:38Z</dcterms:created>
  <dcterms:modified xsi:type="dcterms:W3CDTF">2023-05-12T15:18:40Z</dcterms:modified>
</cp:coreProperties>
</file>